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200"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48890913"/>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994589331"/>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711608428"/>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69846227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56393889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671291387"/>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BDDAAC70-E4E0-9642-8D57-C332FC657767}" type="datetimeFigureOut">
              <a:rPr lang="nl-NL" smtClean="0"/>
              <a:t>26-8-2014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768574872"/>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BDDAAC70-E4E0-9642-8D57-C332FC657767}" type="datetimeFigureOut">
              <a:rPr lang="nl-NL" smtClean="0"/>
              <a:t>26-8-2014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3231217411"/>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DDAAC70-E4E0-9642-8D57-C332FC657767}" type="datetimeFigureOut">
              <a:rPr lang="nl-NL" smtClean="0"/>
              <a:t>26-8-2014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579385803"/>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616615024"/>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Sleep de afbeelding naar de tijdelijke aanduiding of 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BDDAAC70-E4E0-9642-8D57-C332FC657767}" type="datetimeFigureOut">
              <a:rPr lang="nl-NL" smtClean="0"/>
              <a:t>26-8-2014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C53B41B-742D-DD48-93F2-3818E16CB325}" type="slidenum">
              <a:rPr lang="nl-NL" smtClean="0"/>
              <a:t>‹nr.›</a:t>
            </a:fld>
            <a:endParaRPr lang="nl-NL"/>
          </a:p>
        </p:txBody>
      </p:sp>
    </p:spTree>
    <p:extLst>
      <p:ext uri="{BB962C8B-B14F-4D97-AF65-F5344CB8AC3E}">
        <p14:creationId xmlns:p14="http://schemas.microsoft.com/office/powerpoint/2010/main" val="135575719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AAC70-E4E0-9642-8D57-C332FC657767}" type="datetimeFigureOut">
              <a:rPr lang="nl-NL" smtClean="0"/>
              <a:t>26-8-2014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3B41B-742D-DD48-93F2-3818E16CB325}" type="slidenum">
              <a:rPr lang="nl-NL" smtClean="0"/>
              <a:t>‹nr.›</a:t>
            </a:fld>
            <a:endParaRPr lang="nl-NL"/>
          </a:p>
        </p:txBody>
      </p:sp>
    </p:spTree>
    <p:extLst>
      <p:ext uri="{BB962C8B-B14F-4D97-AF65-F5344CB8AC3E}">
        <p14:creationId xmlns:p14="http://schemas.microsoft.com/office/powerpoint/2010/main" val="2382248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itel 1"/>
          <p:cNvSpPr txBox="1">
            <a:spLocks/>
          </p:cNvSpPr>
          <p:nvPr/>
        </p:nvSpPr>
        <p:spPr>
          <a:xfrm>
            <a:off x="1666265" y="3195020"/>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sz="5000" b="1" dirty="0" smtClean="0">
                <a:latin typeface="Helvetica"/>
              </a:rPr>
              <a:t>Quiz</a:t>
            </a:r>
            <a:r>
              <a:rPr lang="nl-NL" b="1" dirty="0" smtClean="0">
                <a:latin typeface="Helvetica"/>
              </a:rPr>
              <a:t/>
            </a:r>
            <a:br>
              <a:rPr lang="nl-NL" b="1" dirty="0" smtClean="0">
                <a:latin typeface="Helvetica"/>
              </a:rPr>
            </a:br>
            <a:r>
              <a:rPr lang="nl-NL" sz="4000" dirty="0" smtClean="0">
                <a:latin typeface="Helvetica"/>
              </a:rPr>
              <a:t>Feest in de kerk</a:t>
            </a:r>
            <a:endParaRPr lang="nl-NL" sz="4000" dirty="0">
              <a:latin typeface="Helvetica"/>
            </a:endParaRPr>
          </a:p>
        </p:txBody>
      </p:sp>
    </p:spTree>
    <p:extLst>
      <p:ext uri="{BB962C8B-B14F-4D97-AF65-F5344CB8AC3E}">
        <p14:creationId xmlns:p14="http://schemas.microsoft.com/office/powerpoint/2010/main" val="365836769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753644"/>
            <a:ext cx="7251294" cy="3169085"/>
          </a:xfrm>
        </p:spPr>
        <p:txBody>
          <a:bodyPr lIns="0" tIns="0" rIns="0" bIns="0" anchor="t" anchorCtr="0">
            <a:noAutofit/>
          </a:bodyPr>
          <a:lstStyle/>
          <a:p>
            <a:pPr lvl="0" algn="l"/>
            <a:r>
              <a:rPr lang="nl-NL" sz="3600" b="1" dirty="0" smtClean="0">
                <a:latin typeface="Helvetica" pitchFamily="34" charset="0"/>
              </a:rPr>
              <a:t>Vraag 9: </a:t>
            </a:r>
            <a:r>
              <a:rPr lang="nl-NL" sz="1800" b="1" dirty="0" smtClean="0">
                <a:latin typeface="Helvetica" pitchFamily="34" charset="0"/>
              </a:rPr>
              <a:t/>
            </a:r>
            <a:br>
              <a:rPr lang="nl-NL" sz="1800" b="1" dirty="0" smtClean="0">
                <a:latin typeface="Helvetica" pitchFamily="34" charset="0"/>
              </a:rPr>
            </a:br>
            <a:r>
              <a:rPr lang="nl-NL" sz="2700" dirty="0">
                <a:latin typeface="Helvetica" pitchFamily="34" charset="0"/>
              </a:rPr>
              <a:t>De gewaden van de priester hebben de kleur die past bij de viering. Ook in het kleed dat over het altaar ligt, komt deze kleur terug.</a:t>
            </a:r>
            <a:br>
              <a:rPr lang="nl-NL" sz="2700" dirty="0">
                <a:latin typeface="Helvetica" pitchFamily="34" charset="0"/>
              </a:rPr>
            </a:br>
            <a:r>
              <a:rPr lang="nl-NL" sz="2700" dirty="0">
                <a:latin typeface="Helvetica" pitchFamily="34" charset="0"/>
              </a:rPr>
              <a:t>Er zijn vier ‘liturgische kleuren’ in de Katholieke Kerk, waaraan je kunt zien welke periode van het kerkelijk jaar het is. Welke kleuren zijn het?</a:t>
            </a:r>
          </a:p>
        </p:txBody>
      </p:sp>
      <p:sp>
        <p:nvSpPr>
          <p:cNvPr id="3" name="Titel 1"/>
          <p:cNvSpPr txBox="1">
            <a:spLocks/>
          </p:cNvSpPr>
          <p:nvPr/>
        </p:nvSpPr>
        <p:spPr>
          <a:xfrm>
            <a:off x="2229633" y="5010411"/>
            <a:ext cx="6687926" cy="1703539"/>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pitchFamily="34" charset="0"/>
              </a:rPr>
              <a:t>wit, groen, rood, </a:t>
            </a:r>
            <a:r>
              <a:rPr lang="nl-NL" sz="3600" dirty="0" smtClean="0">
                <a:latin typeface="Helvetica" pitchFamily="34" charset="0"/>
              </a:rPr>
              <a:t>paars</a:t>
            </a:r>
          </a:p>
          <a:p>
            <a:pPr marL="514350" indent="-514350" algn="l">
              <a:buFont typeface="+mj-lt"/>
              <a:buAutoNum type="alphaUcPeriod"/>
            </a:pPr>
            <a:r>
              <a:rPr lang="nl-NL" sz="3600" dirty="0">
                <a:latin typeface="Helvetica" pitchFamily="34" charset="0"/>
              </a:rPr>
              <a:t>wit, blauw, rood, </a:t>
            </a:r>
            <a:r>
              <a:rPr lang="nl-NL" sz="3600" dirty="0" smtClean="0">
                <a:latin typeface="Helvetica" pitchFamily="34" charset="0"/>
              </a:rPr>
              <a:t>zwart</a:t>
            </a:r>
          </a:p>
          <a:p>
            <a:pPr marL="514350" indent="-514350" algn="l">
              <a:buFont typeface="+mj-lt"/>
              <a:buAutoNum type="alphaUcPeriod"/>
            </a:pPr>
            <a:r>
              <a:rPr lang="nl-NL" sz="3600" dirty="0" smtClean="0">
                <a:latin typeface="Helvetica" pitchFamily="34" charset="0"/>
              </a:rPr>
              <a:t>wit</a:t>
            </a:r>
            <a:r>
              <a:rPr lang="nl-NL" sz="3600" dirty="0">
                <a:latin typeface="Helvetica" pitchFamily="34" charset="0"/>
              </a:rPr>
              <a:t>, groen, rood, oranje</a:t>
            </a: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741118"/>
            <a:ext cx="7251294" cy="2091847"/>
          </a:xfrm>
        </p:spPr>
        <p:txBody>
          <a:bodyPr lIns="0" tIns="0" rIns="0" bIns="0" anchor="t" anchorCtr="0">
            <a:normAutofit fontScale="90000"/>
          </a:bodyPr>
          <a:lstStyle/>
          <a:p>
            <a:pPr algn="l"/>
            <a:r>
              <a:rPr lang="nl-NL" sz="4000" b="1" dirty="0" smtClean="0">
                <a:latin typeface="Helvetica" pitchFamily="34" charset="0"/>
              </a:rPr>
              <a:t>Vraag 10: </a:t>
            </a:r>
            <a:r>
              <a:rPr lang="nl-NL" sz="3600" b="1" dirty="0" smtClean="0">
                <a:latin typeface="Helvetica" pitchFamily="34" charset="0"/>
              </a:rPr>
              <a:t/>
            </a:r>
            <a:br>
              <a:rPr lang="nl-NL" sz="3600" b="1" dirty="0" smtClean="0">
                <a:latin typeface="Helvetica" pitchFamily="34" charset="0"/>
              </a:rPr>
            </a:br>
            <a:r>
              <a:rPr lang="nl-NL" sz="3100" dirty="0">
                <a:latin typeface="Helvetica" pitchFamily="34" charset="0"/>
              </a:rPr>
              <a:t>Heiligen zijn mannen en vrouwen die zo’n groot geloof hadden, dat zij een voorbeeld zijn geworden voor andere mensen. Alle heiligen hebben een eigen feestdag.</a:t>
            </a:r>
            <a:br>
              <a:rPr lang="nl-NL" sz="3100" dirty="0">
                <a:latin typeface="Helvetica" pitchFamily="34" charset="0"/>
              </a:rPr>
            </a:br>
            <a:r>
              <a:rPr lang="nl-NL" sz="3100" dirty="0">
                <a:latin typeface="Helvetica" pitchFamily="34" charset="0"/>
              </a:rPr>
              <a:t>Wie is de belangrijkste heilige, in de Katholieke Kerk?</a:t>
            </a:r>
            <a:endParaRPr lang="nl-NL" sz="1800" dirty="0">
              <a:latin typeface="Helvetica" pitchFamily="34" charset="0"/>
            </a:endParaRPr>
          </a:p>
        </p:txBody>
      </p:sp>
      <p:sp>
        <p:nvSpPr>
          <p:cNvPr id="3" name="Titel 1"/>
          <p:cNvSpPr txBox="1">
            <a:spLocks/>
          </p:cNvSpPr>
          <p:nvPr/>
        </p:nvSpPr>
        <p:spPr>
          <a:xfrm>
            <a:off x="2229633" y="4960307"/>
            <a:ext cx="6687926" cy="174111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Sint Franciscus</a:t>
            </a:r>
          </a:p>
          <a:p>
            <a:pPr marL="514350" indent="-514350" algn="l">
              <a:buFont typeface="+mj-lt"/>
              <a:buAutoNum type="alphaUcPeriod"/>
            </a:pPr>
            <a:r>
              <a:rPr lang="nl-NL" sz="3600" dirty="0" smtClean="0">
                <a:latin typeface="Helvetica"/>
              </a:rPr>
              <a:t>Maria</a:t>
            </a:r>
          </a:p>
          <a:p>
            <a:pPr marL="514350" indent="-514350" algn="l">
              <a:buFont typeface="+mj-lt"/>
              <a:buAutoNum type="alphaUcPeriod"/>
            </a:pPr>
            <a:r>
              <a:rPr lang="nl-NL" sz="3600" dirty="0" smtClean="0">
                <a:latin typeface="Helvetica"/>
              </a:rPr>
              <a:t>Sint Nicolaas</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666265" y="3195020"/>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sz="5400" b="1" dirty="0" smtClean="0">
                <a:latin typeface="Helvetica"/>
              </a:rPr>
              <a:t>En dan nu ….</a:t>
            </a:r>
          </a:p>
          <a:p>
            <a:pPr algn="l">
              <a:lnSpc>
                <a:spcPts val="5000"/>
              </a:lnSpc>
            </a:pPr>
            <a:endParaRPr lang="nl-NL" sz="4000" dirty="0">
              <a:latin typeface="Helvetica"/>
            </a:endParaRPr>
          </a:p>
        </p:txBody>
      </p:sp>
      <p:sp>
        <p:nvSpPr>
          <p:cNvPr id="3" name="Titel 1"/>
          <p:cNvSpPr txBox="1">
            <a:spLocks/>
          </p:cNvSpPr>
          <p:nvPr/>
        </p:nvSpPr>
        <p:spPr>
          <a:xfrm>
            <a:off x="1666265" y="4079751"/>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lnSpc>
                <a:spcPts val="5000"/>
              </a:lnSpc>
            </a:pPr>
            <a:r>
              <a:rPr lang="nl-NL" sz="5400" b="1" dirty="0">
                <a:latin typeface="Helvetica"/>
              </a:rPr>
              <a:t>d</a:t>
            </a:r>
            <a:r>
              <a:rPr lang="nl-NL" sz="5400" b="1" dirty="0" smtClean="0">
                <a:latin typeface="Helvetica"/>
              </a:rPr>
              <a:t>e antwoorden</a:t>
            </a:r>
          </a:p>
          <a:p>
            <a:pPr algn="l">
              <a:lnSpc>
                <a:spcPts val="5000"/>
              </a:lnSpc>
            </a:pPr>
            <a:endParaRPr lang="nl-NL" sz="4000" dirty="0">
              <a:latin typeface="Helvetica"/>
            </a:endParaRPr>
          </a:p>
        </p:txBody>
      </p:sp>
      <p:sp>
        <p:nvSpPr>
          <p:cNvPr id="12" name="Vrije vorm 11"/>
          <p:cNvSpPr/>
          <p:nvPr/>
        </p:nvSpPr>
        <p:spPr>
          <a:xfrm>
            <a:off x="5711869" y="1101452"/>
            <a:ext cx="2118169" cy="1881053"/>
          </a:xfrm>
          <a:custGeom>
            <a:avLst/>
            <a:gdLst>
              <a:gd name="connsiteX0" fmla="*/ 0 w 2118169"/>
              <a:gd name="connsiteY0" fmla="*/ 1529013 h 1881053"/>
              <a:gd name="connsiteX1" fmla="*/ 150312 w 2118169"/>
              <a:gd name="connsiteY1" fmla="*/ 1516487 h 1881053"/>
              <a:gd name="connsiteX2" fmla="*/ 864295 w 2118169"/>
              <a:gd name="connsiteY2" fmla="*/ 1291019 h 1881053"/>
              <a:gd name="connsiteX3" fmla="*/ 1954060 w 2118169"/>
              <a:gd name="connsiteY3" fmla="*/ 514405 h 1881053"/>
              <a:gd name="connsiteX4" fmla="*/ 2066794 w 2118169"/>
              <a:gd name="connsiteY4" fmla="*/ 326515 h 1881053"/>
              <a:gd name="connsiteX5" fmla="*/ 2104372 w 2118169"/>
              <a:gd name="connsiteY5" fmla="*/ 138624 h 1881053"/>
              <a:gd name="connsiteX6" fmla="*/ 1528175 w 2118169"/>
              <a:gd name="connsiteY6" fmla="*/ 38416 h 1881053"/>
              <a:gd name="connsiteX7" fmla="*/ 1465545 w 2118169"/>
              <a:gd name="connsiteY7" fmla="*/ 88520 h 1881053"/>
              <a:gd name="connsiteX8" fmla="*/ 1503123 w 2118169"/>
              <a:gd name="connsiteY8" fmla="*/ 865134 h 1881053"/>
              <a:gd name="connsiteX9" fmla="*/ 1402915 w 2118169"/>
              <a:gd name="connsiteY9" fmla="*/ 1316071 h 1881053"/>
              <a:gd name="connsiteX10" fmla="*/ 1390389 w 2118169"/>
              <a:gd name="connsiteY10" fmla="*/ 1416279 h 1881053"/>
              <a:gd name="connsiteX11" fmla="*/ 1365337 w 2118169"/>
              <a:gd name="connsiteY11" fmla="*/ 1741956 h 1881053"/>
              <a:gd name="connsiteX12" fmla="*/ 1390389 w 2118169"/>
              <a:gd name="connsiteY12" fmla="*/ 1817112 h 1881053"/>
              <a:gd name="connsiteX13" fmla="*/ 2029216 w 2118169"/>
              <a:gd name="connsiteY13" fmla="*/ 1779534 h 1881053"/>
              <a:gd name="connsiteX14" fmla="*/ 2066794 w 2118169"/>
              <a:gd name="connsiteY14" fmla="*/ 1741956 h 1881053"/>
              <a:gd name="connsiteX15" fmla="*/ 2104372 w 2118169"/>
              <a:gd name="connsiteY15" fmla="*/ 1716904 h 1881053"/>
              <a:gd name="connsiteX16" fmla="*/ 2104372 w 2118169"/>
              <a:gd name="connsiteY16" fmla="*/ 1704378 h 1881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18169" h="1881053">
                <a:moveTo>
                  <a:pt x="0" y="1529013"/>
                </a:moveTo>
                <a:cubicBezTo>
                  <a:pt x="50104" y="1524838"/>
                  <a:pt x="101182" y="1527167"/>
                  <a:pt x="150312" y="1516487"/>
                </a:cubicBezTo>
                <a:cubicBezTo>
                  <a:pt x="381359" y="1466260"/>
                  <a:pt x="646269" y="1394841"/>
                  <a:pt x="864295" y="1291019"/>
                </a:cubicBezTo>
                <a:cubicBezTo>
                  <a:pt x="1212676" y="1125123"/>
                  <a:pt x="1752262" y="850734"/>
                  <a:pt x="1954060" y="514405"/>
                </a:cubicBezTo>
                <a:lnTo>
                  <a:pt x="2066794" y="326515"/>
                </a:lnTo>
                <a:cubicBezTo>
                  <a:pt x="2079320" y="263885"/>
                  <a:pt x="2146691" y="186463"/>
                  <a:pt x="2104372" y="138624"/>
                </a:cubicBezTo>
                <a:cubicBezTo>
                  <a:pt x="1923805" y="-65495"/>
                  <a:pt x="1735605" y="7301"/>
                  <a:pt x="1528175" y="38416"/>
                </a:cubicBezTo>
                <a:cubicBezTo>
                  <a:pt x="1507298" y="55117"/>
                  <a:pt x="1476684" y="64216"/>
                  <a:pt x="1465545" y="88520"/>
                </a:cubicBezTo>
                <a:cubicBezTo>
                  <a:pt x="1317553" y="411413"/>
                  <a:pt x="1415942" y="458287"/>
                  <a:pt x="1503123" y="865134"/>
                </a:cubicBezTo>
                <a:cubicBezTo>
                  <a:pt x="1469720" y="1015446"/>
                  <a:pt x="1433772" y="1165215"/>
                  <a:pt x="1402915" y="1316071"/>
                </a:cubicBezTo>
                <a:cubicBezTo>
                  <a:pt x="1396169" y="1349051"/>
                  <a:pt x="1393348" y="1382747"/>
                  <a:pt x="1390389" y="1416279"/>
                </a:cubicBezTo>
                <a:cubicBezTo>
                  <a:pt x="1380819" y="1524737"/>
                  <a:pt x="1373688" y="1633397"/>
                  <a:pt x="1365337" y="1741956"/>
                </a:cubicBezTo>
                <a:cubicBezTo>
                  <a:pt x="1373688" y="1767008"/>
                  <a:pt x="1366383" y="1806109"/>
                  <a:pt x="1390389" y="1817112"/>
                </a:cubicBezTo>
                <a:cubicBezTo>
                  <a:pt x="1663172" y="1942137"/>
                  <a:pt x="1742195" y="1858712"/>
                  <a:pt x="2029216" y="1779534"/>
                </a:cubicBezTo>
                <a:cubicBezTo>
                  <a:pt x="2041742" y="1767008"/>
                  <a:pt x="2053185" y="1753297"/>
                  <a:pt x="2066794" y="1741956"/>
                </a:cubicBezTo>
                <a:cubicBezTo>
                  <a:pt x="2078359" y="1732318"/>
                  <a:pt x="2093727" y="1727549"/>
                  <a:pt x="2104372" y="1716904"/>
                </a:cubicBezTo>
                <a:lnTo>
                  <a:pt x="2104372" y="1704378"/>
                </a:lnTo>
              </a:path>
            </a:pathLst>
          </a:custGeom>
          <a:noFill/>
          <a:ln w="63500" cmpd="sng">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cxnSp>
        <p:nvCxnSpPr>
          <p:cNvPr id="15" name="Rechte verbindingslijn 14"/>
          <p:cNvCxnSpPr/>
          <p:nvPr/>
        </p:nvCxnSpPr>
        <p:spPr>
          <a:xfrm>
            <a:off x="1340436" y="4659682"/>
            <a:ext cx="1177296" cy="1077239"/>
          </a:xfrm>
          <a:prstGeom prst="line">
            <a:avLst/>
          </a:prstGeom>
          <a:ln w="635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6" name="Rechte verbindingslijn 15"/>
          <p:cNvCxnSpPr/>
          <p:nvPr/>
        </p:nvCxnSpPr>
        <p:spPr>
          <a:xfrm flipV="1">
            <a:off x="1340436" y="4659682"/>
            <a:ext cx="1026983" cy="1117728"/>
          </a:xfrm>
          <a:prstGeom prst="line">
            <a:avLst/>
          </a:prstGeom>
          <a:ln w="635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755366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2984328" y="3848624"/>
            <a:ext cx="695190" cy="1553228"/>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1: </a:t>
            </a:r>
            <a:br>
              <a:rPr lang="nl-NL" sz="3600" b="1" dirty="0" smtClean="0">
                <a:latin typeface="Helvetica"/>
              </a:rPr>
            </a:br>
            <a:r>
              <a:rPr lang="nl-NL" sz="3600" dirty="0" smtClean="0">
                <a:latin typeface="Helvetica" pitchFamily="34" charset="0"/>
              </a:rPr>
              <a:t>Wat is het belangrijkste feest van de Katholieke Kerk?</a:t>
            </a:r>
            <a:endParaRPr lang="nl-NL" sz="2000" dirty="0">
              <a:latin typeface="Helvetica" pitchFamily="34" charset="0"/>
            </a:endParaRP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Kerstmis</a:t>
            </a:r>
          </a:p>
          <a:p>
            <a:pPr marL="514350" indent="-514350" algn="l">
              <a:buFont typeface="+mj-lt"/>
              <a:buAutoNum type="alphaUcPeriod"/>
            </a:pPr>
            <a:r>
              <a:rPr lang="nl-NL" sz="3600" dirty="0" smtClean="0">
                <a:latin typeface="Helvetica"/>
              </a:rPr>
              <a:t>Pasen</a:t>
            </a:r>
          </a:p>
          <a:p>
            <a:pPr marL="514350" indent="-514350" algn="l">
              <a:buFont typeface="+mj-lt"/>
              <a:buAutoNum type="alphaUcPeriod"/>
            </a:pPr>
            <a:r>
              <a:rPr lang="nl-NL" sz="3600" dirty="0" smtClean="0">
                <a:latin typeface="Helvetica"/>
              </a:rPr>
              <a:t>Pinksteren</a:t>
            </a:r>
            <a:endParaRPr lang="nl-NL" sz="3600" dirty="0">
              <a:latin typeface="Helvetica"/>
            </a:endParaRPr>
          </a:p>
        </p:txBody>
      </p:sp>
    </p:spTree>
    <p:extLst>
      <p:ext uri="{BB962C8B-B14F-4D97-AF65-F5344CB8AC3E}">
        <p14:creationId xmlns:p14="http://schemas.microsoft.com/office/powerpoint/2010/main" val="38380857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316268" y="4700390"/>
            <a:ext cx="820449" cy="2342368"/>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2: </a:t>
            </a:r>
            <a:br>
              <a:rPr lang="nl-NL" sz="3600" b="1" dirty="0" smtClean="0">
                <a:latin typeface="Helvetica" pitchFamily="34" charset="0"/>
              </a:rPr>
            </a:br>
            <a:r>
              <a:rPr lang="nl-NL" sz="3600" dirty="0">
                <a:latin typeface="Helvetica" pitchFamily="34" charset="0"/>
              </a:rPr>
              <a:t>Vier weken lang wordt er in de Kerk uitgekeken naar Kerstmis.</a:t>
            </a:r>
            <a:br>
              <a:rPr lang="nl-NL" sz="3600" dirty="0">
                <a:latin typeface="Helvetica" pitchFamily="34" charset="0"/>
              </a:rPr>
            </a:br>
            <a:r>
              <a:rPr lang="nl-NL" sz="3600" dirty="0">
                <a:latin typeface="Helvetica" pitchFamily="34" charset="0"/>
              </a:rPr>
              <a:t>Hoe wordt deze periode genoemd?</a:t>
            </a:r>
          </a:p>
        </p:txBody>
      </p:sp>
      <p:sp>
        <p:nvSpPr>
          <p:cNvPr id="3" name="Titel 1"/>
          <p:cNvSpPr txBox="1">
            <a:spLocks/>
          </p:cNvSpPr>
          <p:nvPr/>
        </p:nvSpPr>
        <p:spPr>
          <a:xfrm>
            <a:off x="2229633" y="4459265"/>
            <a:ext cx="6687926" cy="225468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Vasten</a:t>
            </a:r>
          </a:p>
          <a:p>
            <a:pPr marL="514350" indent="-514350" algn="l">
              <a:buFont typeface="+mj-lt"/>
              <a:buAutoNum type="alphaUcPeriod"/>
            </a:pPr>
            <a:r>
              <a:rPr lang="nl-NL" sz="3600" dirty="0">
                <a:latin typeface="Helvetica"/>
              </a:rPr>
              <a:t>d</a:t>
            </a:r>
            <a:r>
              <a:rPr lang="nl-NL" sz="3600" dirty="0" smtClean="0">
                <a:latin typeface="Helvetica"/>
              </a:rPr>
              <a:t>e Kersttijd</a:t>
            </a:r>
          </a:p>
          <a:p>
            <a:pPr marL="514350" indent="-514350" algn="l">
              <a:buFont typeface="+mj-lt"/>
              <a:buAutoNum type="alphaUcPeriod"/>
            </a:pPr>
            <a:r>
              <a:rPr lang="nl-NL" sz="3600" dirty="0">
                <a:latin typeface="Helvetica"/>
              </a:rPr>
              <a:t>d</a:t>
            </a:r>
            <a:r>
              <a:rPr lang="nl-NL" sz="3600" dirty="0" smtClean="0">
                <a:latin typeface="Helvetica"/>
              </a:rPr>
              <a:t>e Advent</a:t>
            </a:r>
            <a:endParaRPr lang="nl-NL" sz="3600" dirty="0">
              <a:latin typeface="Helvetica"/>
            </a:endParaRPr>
          </a:p>
        </p:txBody>
      </p:sp>
    </p:spTree>
    <p:extLst>
      <p:ext uri="{BB962C8B-B14F-4D97-AF65-F5344CB8AC3E}">
        <p14:creationId xmlns:p14="http://schemas.microsoft.com/office/powerpoint/2010/main" val="5573646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4763025" y="1224418"/>
            <a:ext cx="820447" cy="4809995"/>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3: </a:t>
            </a:r>
            <a:br>
              <a:rPr lang="nl-NL" sz="3600" b="1" dirty="0" smtClean="0">
                <a:latin typeface="Helvetica" pitchFamily="34" charset="0"/>
              </a:rPr>
            </a:br>
            <a:r>
              <a:rPr lang="nl-NL" sz="3600" dirty="0">
                <a:latin typeface="Helvetica" pitchFamily="34" charset="0"/>
              </a:rPr>
              <a:t>Kerstmis is het feest </a:t>
            </a:r>
            <a:r>
              <a:rPr lang="nl-NL" sz="3600" dirty="0" smtClean="0">
                <a:latin typeface="Helvetica" pitchFamily="34" charset="0"/>
              </a:rPr>
              <a:t>van:</a:t>
            </a:r>
            <a:endParaRPr lang="nl-NL" sz="3600" dirty="0">
              <a:latin typeface="Helvetica" pitchFamily="34" charset="0"/>
            </a:endParaRPr>
          </a:p>
        </p:txBody>
      </p:sp>
      <p:sp>
        <p:nvSpPr>
          <p:cNvPr id="3" name="Titel 1"/>
          <p:cNvSpPr txBox="1">
            <a:spLocks/>
          </p:cNvSpPr>
          <p:nvPr/>
        </p:nvSpPr>
        <p:spPr>
          <a:xfrm>
            <a:off x="2229633" y="3344449"/>
            <a:ext cx="6687926" cy="259288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geboorte van Jezus</a:t>
            </a:r>
          </a:p>
          <a:p>
            <a:pPr marL="514350" indent="-514350" algn="l">
              <a:buFont typeface="+mj-lt"/>
              <a:buAutoNum type="alphaUcPeriod"/>
            </a:pPr>
            <a:r>
              <a:rPr lang="nl-NL" sz="3600" dirty="0">
                <a:latin typeface="Helvetica"/>
              </a:rPr>
              <a:t>d</a:t>
            </a:r>
            <a:r>
              <a:rPr lang="nl-NL" sz="3600" dirty="0" smtClean="0">
                <a:latin typeface="Helvetica"/>
              </a:rPr>
              <a:t>e doop van Jezus</a:t>
            </a:r>
          </a:p>
          <a:p>
            <a:pPr marL="514350" indent="-514350" algn="l">
              <a:buFont typeface="+mj-lt"/>
              <a:buAutoNum type="alphaUcPeriod"/>
            </a:pPr>
            <a:r>
              <a:rPr lang="nl-NL" sz="3600" dirty="0">
                <a:latin typeface="Helvetica"/>
              </a:rPr>
              <a:t>d</a:t>
            </a:r>
            <a:r>
              <a:rPr lang="nl-NL" sz="3600" dirty="0" smtClean="0">
                <a:latin typeface="Helvetica"/>
              </a:rPr>
              <a:t>e </a:t>
            </a:r>
            <a:r>
              <a:rPr lang="nl-NL" sz="3600" dirty="0">
                <a:latin typeface="Helvetica"/>
              </a:rPr>
              <a:t>K</a:t>
            </a:r>
            <a:r>
              <a:rPr lang="nl-NL" sz="3600" dirty="0" smtClean="0">
                <a:latin typeface="Helvetica"/>
              </a:rPr>
              <a:t>erstman</a:t>
            </a:r>
            <a:endParaRPr lang="nl-NL" sz="3600" dirty="0">
              <a:latin typeface="Helvetica"/>
            </a:endParaRPr>
          </a:p>
        </p:txBody>
      </p:sp>
    </p:spTree>
    <p:extLst>
      <p:ext uri="{BB962C8B-B14F-4D97-AF65-F5344CB8AC3E}">
        <p14:creationId xmlns:p14="http://schemas.microsoft.com/office/powerpoint/2010/main" val="32280737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773224" y="4262226"/>
            <a:ext cx="695190" cy="2905553"/>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4: </a:t>
            </a:r>
            <a:br>
              <a:rPr lang="nl-NL" sz="3600" b="1" dirty="0" smtClean="0">
                <a:latin typeface="Helvetica" pitchFamily="34" charset="0"/>
              </a:rPr>
            </a:br>
            <a:r>
              <a:rPr lang="nl-NL" sz="3600" dirty="0">
                <a:latin typeface="Helvetica" pitchFamily="34" charset="0"/>
              </a:rPr>
              <a:t>Voordat het Pasen is, is er een tijd waarin katholieken toeleven naar dit grote feest.</a:t>
            </a:r>
            <a:br>
              <a:rPr lang="nl-NL" sz="3600" dirty="0">
                <a:latin typeface="Helvetica" pitchFamily="34" charset="0"/>
              </a:rPr>
            </a:br>
            <a:r>
              <a:rPr lang="nl-NL" sz="3600" dirty="0">
                <a:latin typeface="Helvetica" pitchFamily="34" charset="0"/>
              </a:rPr>
              <a:t>Hoelang duurt deze periode?</a:t>
            </a:r>
          </a:p>
        </p:txBody>
      </p:sp>
      <p:sp>
        <p:nvSpPr>
          <p:cNvPr id="3" name="Titel 1"/>
          <p:cNvSpPr txBox="1">
            <a:spLocks/>
          </p:cNvSpPr>
          <p:nvPr/>
        </p:nvSpPr>
        <p:spPr>
          <a:xfrm>
            <a:off x="2229633" y="4878887"/>
            <a:ext cx="6687926" cy="1885168"/>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é</a:t>
            </a:r>
            <a:r>
              <a:rPr lang="nl-NL" sz="3600" dirty="0" smtClean="0">
                <a:latin typeface="Helvetica"/>
              </a:rPr>
              <a:t>én week</a:t>
            </a:r>
          </a:p>
          <a:p>
            <a:pPr marL="514350" indent="-514350" algn="l">
              <a:buFont typeface="+mj-lt"/>
              <a:buAutoNum type="alphaUcPeriod"/>
            </a:pPr>
            <a:r>
              <a:rPr lang="nl-NL" sz="3600" dirty="0">
                <a:latin typeface="Helvetica"/>
              </a:rPr>
              <a:t>v</a:t>
            </a:r>
            <a:r>
              <a:rPr lang="nl-NL" sz="3600" dirty="0" smtClean="0">
                <a:latin typeface="Helvetica"/>
              </a:rPr>
              <a:t>eertig dagen</a:t>
            </a:r>
          </a:p>
          <a:p>
            <a:pPr marL="514350" indent="-514350" algn="l">
              <a:buFont typeface="+mj-lt"/>
              <a:buAutoNum type="alphaUcPeriod"/>
            </a:pPr>
            <a:r>
              <a:rPr lang="nl-NL" sz="3600" dirty="0">
                <a:latin typeface="Helvetica"/>
              </a:rPr>
              <a:t>v</a:t>
            </a:r>
            <a:r>
              <a:rPr lang="nl-NL" sz="3600" dirty="0" smtClean="0">
                <a:latin typeface="Helvetica"/>
              </a:rPr>
              <a:t>ijftig dagen</a:t>
            </a:r>
            <a:endParaRPr lang="nl-NL" sz="3600" dirty="0">
              <a:latin typeface="Helvetica"/>
            </a:endParaRPr>
          </a:p>
        </p:txBody>
      </p:sp>
    </p:spTree>
    <p:extLst>
      <p:ext uri="{BB962C8B-B14F-4D97-AF65-F5344CB8AC3E}">
        <p14:creationId xmlns:p14="http://schemas.microsoft.com/office/powerpoint/2010/main" val="5611210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4240060" y="3438394"/>
            <a:ext cx="1177446" cy="4546949"/>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5: </a:t>
            </a:r>
            <a:br>
              <a:rPr lang="nl-NL" sz="3600" b="1" dirty="0" smtClean="0">
                <a:latin typeface="Helvetica"/>
              </a:rPr>
            </a:br>
            <a:r>
              <a:rPr lang="nl-NL" sz="3600" dirty="0">
                <a:latin typeface="Helvetica" pitchFamily="34" charset="0"/>
              </a:rPr>
              <a:t>Met Pasen wordt </a:t>
            </a:r>
            <a:r>
              <a:rPr lang="nl-NL" sz="3600" i="1" dirty="0">
                <a:latin typeface="Helvetica" pitchFamily="34" charset="0"/>
              </a:rPr>
              <a:t>verrijzenis</a:t>
            </a:r>
            <a:r>
              <a:rPr lang="nl-NL" sz="3600" dirty="0">
                <a:latin typeface="Helvetica" pitchFamily="34" charset="0"/>
              </a:rPr>
              <a:t> van Jezus gevierd. Dat </a:t>
            </a:r>
            <a:r>
              <a:rPr lang="nl-NL" sz="3600" dirty="0" smtClean="0">
                <a:latin typeface="Helvetica" pitchFamily="34" charset="0"/>
              </a:rPr>
              <a:t>betekent:</a:t>
            </a:r>
            <a:endParaRPr lang="nl-NL" sz="2000" dirty="0">
              <a:latin typeface="Helvetica" pitchFamily="34" charset="0"/>
            </a:endParaRPr>
          </a:p>
        </p:txBody>
      </p:sp>
      <p:sp>
        <p:nvSpPr>
          <p:cNvPr id="3" name="Titel 1"/>
          <p:cNvSpPr txBox="1">
            <a:spLocks/>
          </p:cNvSpPr>
          <p:nvPr/>
        </p:nvSpPr>
        <p:spPr>
          <a:xfrm>
            <a:off x="2229633" y="3820439"/>
            <a:ext cx="6687926" cy="2605413"/>
          </a:xfrm>
          <a:prstGeom prst="rect">
            <a:avLst/>
          </a:prstGeom>
        </p:spPr>
        <p:txBody>
          <a:bodyPr vert="horz" lIns="0" tIns="0" rIns="0" bIns="0" rtlCol="0" anchor="t" anchorCtr="0">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at Hij is gestorven.</a:t>
            </a:r>
          </a:p>
          <a:p>
            <a:pPr marL="514350" indent="-514350" algn="l">
              <a:buFont typeface="+mj-lt"/>
              <a:buAutoNum type="alphaUcPeriod"/>
            </a:pPr>
            <a:r>
              <a:rPr lang="nl-NL" sz="3600" dirty="0">
                <a:latin typeface="Helvetica"/>
              </a:rPr>
              <a:t>d</a:t>
            </a:r>
            <a:r>
              <a:rPr lang="nl-NL" sz="3600" dirty="0" smtClean="0">
                <a:latin typeface="Helvetica"/>
              </a:rPr>
              <a:t>at Hij naar de hemel is gegaan.</a:t>
            </a:r>
          </a:p>
          <a:p>
            <a:pPr marL="514350" indent="-514350" algn="l">
              <a:buFont typeface="+mj-lt"/>
              <a:buAutoNum type="alphaUcPeriod"/>
            </a:pPr>
            <a:r>
              <a:rPr lang="nl-NL" sz="3600" dirty="0">
                <a:latin typeface="Helvetica"/>
              </a:rPr>
              <a:t>d</a:t>
            </a:r>
            <a:r>
              <a:rPr lang="nl-NL" sz="3600" dirty="0" smtClean="0">
                <a:latin typeface="Helvetica"/>
              </a:rPr>
              <a:t>at Hij uit de dood is opgestaan.</a:t>
            </a:r>
            <a:endParaRPr lang="nl-NL" sz="3600" dirty="0">
              <a:latin typeface="Helvetica"/>
            </a:endParaRPr>
          </a:p>
        </p:txBody>
      </p:sp>
    </p:spTree>
    <p:extLst>
      <p:ext uri="{BB962C8B-B14F-4D97-AF65-F5344CB8AC3E}">
        <p14:creationId xmlns:p14="http://schemas.microsoft.com/office/powerpoint/2010/main" val="41649949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422739" y="4775547"/>
            <a:ext cx="695190" cy="2430050"/>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691014"/>
            <a:ext cx="7251294" cy="2141951"/>
          </a:xfrm>
        </p:spPr>
        <p:txBody>
          <a:bodyPr lIns="0" tIns="0" rIns="0" bIns="0" anchor="t" anchorCtr="0">
            <a:noAutofit/>
          </a:bodyPr>
          <a:lstStyle/>
          <a:p>
            <a:pPr lvl="0" algn="l"/>
            <a:r>
              <a:rPr lang="nl-NL" sz="3600" b="1" dirty="0" smtClean="0">
                <a:latin typeface="Helvetica" pitchFamily="34" charset="0"/>
              </a:rPr>
              <a:t>Vraag 6: </a:t>
            </a:r>
            <a:br>
              <a:rPr lang="nl-NL" sz="3600" b="1" dirty="0" smtClean="0">
                <a:latin typeface="Helvetica" pitchFamily="34" charset="0"/>
              </a:rPr>
            </a:br>
            <a:r>
              <a:rPr lang="nl-NL" sz="3600" dirty="0">
                <a:latin typeface="Helvetica" pitchFamily="34" charset="0"/>
              </a:rPr>
              <a:t>Veertig dagen na Pasen wordt Hemelvaart gevierd, om te gedenken dat Jezus naar zijn Vader in de hemel is gegaan. Dit feest valt altijd </a:t>
            </a:r>
            <a:r>
              <a:rPr lang="nl-NL" sz="3600" dirty="0" smtClean="0">
                <a:latin typeface="Helvetica" pitchFamily="34" charset="0"/>
              </a:rPr>
              <a:t>op:</a:t>
            </a:r>
            <a:endParaRPr lang="nl-NL" sz="3600" dirty="0">
              <a:latin typeface="Helvetica" pitchFamily="34" charset="0"/>
            </a:endParaRPr>
          </a:p>
        </p:txBody>
      </p:sp>
      <p:sp>
        <p:nvSpPr>
          <p:cNvPr id="3" name="Titel 1"/>
          <p:cNvSpPr txBox="1">
            <a:spLocks/>
          </p:cNvSpPr>
          <p:nvPr/>
        </p:nvSpPr>
        <p:spPr>
          <a:xfrm>
            <a:off x="2229633" y="5123145"/>
            <a:ext cx="6687926" cy="173485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zondag</a:t>
            </a:r>
          </a:p>
          <a:p>
            <a:pPr marL="514350" indent="-514350" algn="l">
              <a:buFont typeface="+mj-lt"/>
              <a:buAutoNum type="alphaUcPeriod"/>
            </a:pPr>
            <a:r>
              <a:rPr lang="nl-NL" sz="3600" dirty="0" smtClean="0">
                <a:latin typeface="Helvetica"/>
              </a:rPr>
              <a:t>donderdag</a:t>
            </a:r>
          </a:p>
          <a:p>
            <a:pPr marL="514350" indent="-514350" algn="l">
              <a:buFont typeface="+mj-lt"/>
              <a:buAutoNum type="alphaUcPeriod"/>
            </a:pPr>
            <a:r>
              <a:rPr lang="nl-NL" sz="3600" dirty="0" smtClean="0">
                <a:latin typeface="Helvetica"/>
              </a:rPr>
              <a:t>vrijdag</a:t>
            </a:r>
            <a:endParaRPr lang="nl-NL" sz="3600" dirty="0">
              <a:latin typeface="Helvetica"/>
            </a:endParaRPr>
          </a:p>
        </p:txBody>
      </p:sp>
    </p:spTree>
    <p:extLst>
      <p:ext uri="{BB962C8B-B14F-4D97-AF65-F5344CB8AC3E}">
        <p14:creationId xmlns:p14="http://schemas.microsoft.com/office/powerpoint/2010/main" val="17394215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2959276" y="4474920"/>
            <a:ext cx="695190" cy="1503124"/>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Autofit/>
          </a:bodyPr>
          <a:lstStyle/>
          <a:p>
            <a:pPr algn="l"/>
            <a:r>
              <a:rPr lang="nl-NL" sz="3600" b="1" dirty="0" smtClean="0">
                <a:latin typeface="Helvetica" pitchFamily="34" charset="0"/>
              </a:rPr>
              <a:t>Vraag 7: </a:t>
            </a:r>
            <a:br>
              <a:rPr lang="nl-NL" sz="3600" b="1" dirty="0" smtClean="0">
                <a:latin typeface="Helvetica" pitchFamily="34" charset="0"/>
              </a:rPr>
            </a:br>
            <a:r>
              <a:rPr lang="nl-NL" sz="3600" dirty="0" smtClean="0">
                <a:latin typeface="Helvetica" pitchFamily="34" charset="0"/>
              </a:rPr>
              <a:t>Welke </a:t>
            </a:r>
            <a:r>
              <a:rPr lang="nl-NL" sz="3600" dirty="0">
                <a:latin typeface="Helvetica" pitchFamily="34" charset="0"/>
              </a:rPr>
              <a:t>kleur hoort bij het feest van Pinksteren?</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wit</a:t>
            </a:r>
          </a:p>
          <a:p>
            <a:pPr marL="514350" indent="-514350" algn="l">
              <a:buFont typeface="+mj-lt"/>
              <a:buAutoNum type="alphaUcPeriod"/>
            </a:pPr>
            <a:r>
              <a:rPr lang="nl-NL" sz="3600" dirty="0" smtClean="0">
                <a:latin typeface="Helvetica"/>
              </a:rPr>
              <a:t>groen</a:t>
            </a:r>
          </a:p>
          <a:p>
            <a:pPr marL="514350" indent="-514350" algn="l">
              <a:buFont typeface="+mj-lt"/>
              <a:buAutoNum type="alphaUcPeriod"/>
            </a:pPr>
            <a:r>
              <a:rPr lang="nl-NL" sz="3600" dirty="0" smtClean="0">
                <a:latin typeface="Helvetica"/>
              </a:rPr>
              <a:t>rood</a:t>
            </a:r>
            <a:endParaRPr lang="nl-NL" sz="3600" dirty="0">
              <a:latin typeface="Helvetica"/>
            </a:endParaRPr>
          </a:p>
        </p:txBody>
      </p:sp>
    </p:spTree>
    <p:extLst>
      <p:ext uri="{BB962C8B-B14F-4D97-AF65-F5344CB8AC3E}">
        <p14:creationId xmlns:p14="http://schemas.microsoft.com/office/powerpoint/2010/main" val="16799320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1: </a:t>
            </a:r>
            <a:br>
              <a:rPr lang="nl-NL" sz="3600" b="1" dirty="0" smtClean="0">
                <a:latin typeface="Helvetica"/>
              </a:rPr>
            </a:br>
            <a:r>
              <a:rPr lang="nl-NL" sz="3600" dirty="0" smtClean="0">
                <a:latin typeface="Helvetica" pitchFamily="34" charset="0"/>
              </a:rPr>
              <a:t>Wat is het belangrijkste feest van de Katholieke Kerk?</a:t>
            </a:r>
            <a:endParaRPr lang="nl-NL" sz="2000" dirty="0">
              <a:latin typeface="Helvetica" pitchFamily="34" charset="0"/>
            </a:endParaRP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Kerstmis</a:t>
            </a:r>
          </a:p>
          <a:p>
            <a:pPr marL="514350" indent="-514350" algn="l">
              <a:buFont typeface="+mj-lt"/>
              <a:buAutoNum type="alphaUcPeriod"/>
            </a:pPr>
            <a:r>
              <a:rPr lang="nl-NL" sz="3600" dirty="0" smtClean="0">
                <a:latin typeface="Helvetica"/>
              </a:rPr>
              <a:t>Pasen</a:t>
            </a:r>
          </a:p>
          <a:p>
            <a:pPr marL="514350" indent="-514350" algn="l">
              <a:buFont typeface="+mj-lt"/>
              <a:buAutoNum type="alphaUcPeriod"/>
            </a:pPr>
            <a:r>
              <a:rPr lang="nl-NL" sz="3600" dirty="0" smtClean="0">
                <a:latin typeface="Helvetica"/>
              </a:rPr>
              <a:t>Pinksteren</a:t>
            </a:r>
            <a:endParaRPr lang="nl-NL" sz="3600" dirty="0">
              <a:latin typeface="Helvetica"/>
            </a:endParaRPr>
          </a:p>
        </p:txBody>
      </p:sp>
    </p:spTree>
    <p:extLst>
      <p:ext uri="{BB962C8B-B14F-4D97-AF65-F5344CB8AC3E}">
        <p14:creationId xmlns:p14="http://schemas.microsoft.com/office/powerpoint/2010/main" val="3080764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3072010" y="4362186"/>
            <a:ext cx="695190" cy="1728591"/>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8: </a:t>
            </a:r>
            <a:br>
              <a:rPr lang="nl-NL" sz="3600" b="1" dirty="0" smtClean="0">
                <a:latin typeface="Helvetica" pitchFamily="34" charset="0"/>
              </a:rPr>
            </a:br>
            <a:r>
              <a:rPr lang="nl-NL" sz="3600" dirty="0">
                <a:latin typeface="Helvetica" pitchFamily="34" charset="0"/>
              </a:rPr>
              <a:t>Welke dag in de week is een feestdag, voor de Kerk?</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vrijdag</a:t>
            </a:r>
          </a:p>
          <a:p>
            <a:pPr marL="514350" indent="-514350" algn="l">
              <a:buFont typeface="+mj-lt"/>
              <a:buAutoNum type="alphaUcPeriod"/>
            </a:pPr>
            <a:r>
              <a:rPr lang="nl-NL" sz="3600" dirty="0" smtClean="0">
                <a:latin typeface="Helvetica"/>
              </a:rPr>
              <a:t>zaterdag</a:t>
            </a:r>
          </a:p>
          <a:p>
            <a:pPr marL="514350" indent="-514350" algn="l">
              <a:buFont typeface="+mj-lt"/>
              <a:buAutoNum type="alphaUcPeriod"/>
            </a:pPr>
            <a:r>
              <a:rPr lang="nl-NL" sz="3600" dirty="0" smtClean="0">
                <a:latin typeface="Helvetica"/>
              </a:rPr>
              <a:t>zondag</a:t>
            </a:r>
            <a:endParaRPr lang="nl-NL" sz="3600" dirty="0">
              <a:latin typeface="Helvetica"/>
            </a:endParaRPr>
          </a:p>
        </p:txBody>
      </p:sp>
    </p:spTree>
    <p:extLst>
      <p:ext uri="{BB962C8B-B14F-4D97-AF65-F5344CB8AC3E}">
        <p14:creationId xmlns:p14="http://schemas.microsoft.com/office/powerpoint/2010/main" val="26879421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4706656" y="2984323"/>
            <a:ext cx="695190" cy="4747365"/>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753644"/>
            <a:ext cx="7251294" cy="3169085"/>
          </a:xfrm>
        </p:spPr>
        <p:txBody>
          <a:bodyPr lIns="0" tIns="0" rIns="0" bIns="0" anchor="t" anchorCtr="0">
            <a:noAutofit/>
          </a:bodyPr>
          <a:lstStyle/>
          <a:p>
            <a:pPr lvl="0" algn="l"/>
            <a:r>
              <a:rPr lang="nl-NL" sz="3600" b="1" dirty="0" smtClean="0">
                <a:latin typeface="Helvetica" pitchFamily="34" charset="0"/>
              </a:rPr>
              <a:t>Vraag 9: </a:t>
            </a:r>
            <a:r>
              <a:rPr lang="nl-NL" sz="1800" b="1" dirty="0" smtClean="0">
                <a:latin typeface="Helvetica" pitchFamily="34" charset="0"/>
              </a:rPr>
              <a:t/>
            </a:r>
            <a:br>
              <a:rPr lang="nl-NL" sz="1800" b="1" dirty="0" smtClean="0">
                <a:latin typeface="Helvetica" pitchFamily="34" charset="0"/>
              </a:rPr>
            </a:br>
            <a:r>
              <a:rPr lang="nl-NL" sz="2700" dirty="0">
                <a:latin typeface="Helvetica" pitchFamily="34" charset="0"/>
              </a:rPr>
              <a:t>De gewaden van de priester hebben de kleur die past bij de viering. Ook in het kleed dat over het altaar ligt, komt deze kleur terug.</a:t>
            </a:r>
            <a:br>
              <a:rPr lang="nl-NL" sz="2700" dirty="0">
                <a:latin typeface="Helvetica" pitchFamily="34" charset="0"/>
              </a:rPr>
            </a:br>
            <a:r>
              <a:rPr lang="nl-NL" sz="2700" dirty="0">
                <a:latin typeface="Helvetica" pitchFamily="34" charset="0"/>
              </a:rPr>
              <a:t>Er zijn vier ‘liturgische kleuren’ in de Katholieke Kerk, waaraan je kunt zien welke periode van het kerkelijk jaar het is. Welke kleuren zijn het?</a:t>
            </a:r>
          </a:p>
        </p:txBody>
      </p:sp>
      <p:sp>
        <p:nvSpPr>
          <p:cNvPr id="3" name="Titel 1"/>
          <p:cNvSpPr txBox="1">
            <a:spLocks/>
          </p:cNvSpPr>
          <p:nvPr/>
        </p:nvSpPr>
        <p:spPr>
          <a:xfrm>
            <a:off x="2229633" y="5010411"/>
            <a:ext cx="6687926" cy="1703539"/>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pitchFamily="34" charset="0"/>
              </a:rPr>
              <a:t>wit, groen, rood, </a:t>
            </a:r>
            <a:r>
              <a:rPr lang="nl-NL" sz="3600" dirty="0" smtClean="0">
                <a:latin typeface="Helvetica" pitchFamily="34" charset="0"/>
              </a:rPr>
              <a:t>paars</a:t>
            </a:r>
          </a:p>
          <a:p>
            <a:pPr marL="514350" indent="-514350" algn="l">
              <a:buFont typeface="+mj-lt"/>
              <a:buAutoNum type="alphaUcPeriod"/>
            </a:pPr>
            <a:r>
              <a:rPr lang="nl-NL" sz="3600" dirty="0">
                <a:latin typeface="Helvetica" pitchFamily="34" charset="0"/>
              </a:rPr>
              <a:t>wit, blauw, rood, </a:t>
            </a:r>
            <a:r>
              <a:rPr lang="nl-NL" sz="3600" dirty="0" smtClean="0">
                <a:latin typeface="Helvetica" pitchFamily="34" charset="0"/>
              </a:rPr>
              <a:t>zwart</a:t>
            </a:r>
          </a:p>
          <a:p>
            <a:pPr marL="514350" indent="-514350" algn="l">
              <a:buFont typeface="+mj-lt"/>
              <a:buAutoNum type="alphaUcPeriod"/>
            </a:pPr>
            <a:r>
              <a:rPr lang="nl-NL" sz="3600" dirty="0" smtClean="0">
                <a:latin typeface="Helvetica" pitchFamily="34" charset="0"/>
              </a:rPr>
              <a:t>wit</a:t>
            </a:r>
            <a:r>
              <a:rPr lang="nl-NL" sz="3600" dirty="0">
                <a:latin typeface="Helvetica" pitchFamily="34" charset="0"/>
              </a:rPr>
              <a:t>, groen, rood, oranje</a:t>
            </a:r>
          </a:p>
        </p:txBody>
      </p:sp>
    </p:spTree>
    <p:extLst>
      <p:ext uri="{BB962C8B-B14F-4D97-AF65-F5344CB8AC3E}">
        <p14:creationId xmlns:p14="http://schemas.microsoft.com/office/powerpoint/2010/main" val="30201122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JL-OMLAAG 3"/>
          <p:cNvSpPr/>
          <p:nvPr/>
        </p:nvSpPr>
        <p:spPr>
          <a:xfrm rot="5400000">
            <a:off x="2915435" y="5123144"/>
            <a:ext cx="695190" cy="1415442"/>
          </a:xfrm>
          <a:prstGeom prst="downArrow">
            <a:avLst/>
          </a:pr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solidFill>
                <a:srgbClr val="FFC000"/>
              </a:solidFill>
            </a:endParaRPr>
          </a:p>
        </p:txBody>
      </p:sp>
      <p:sp>
        <p:nvSpPr>
          <p:cNvPr id="2" name="Titel 1"/>
          <p:cNvSpPr>
            <a:spLocks noGrp="1"/>
          </p:cNvSpPr>
          <p:nvPr>
            <p:ph type="ctrTitle"/>
          </p:nvPr>
        </p:nvSpPr>
        <p:spPr>
          <a:xfrm>
            <a:off x="1666265" y="1741118"/>
            <a:ext cx="7251294" cy="2091847"/>
          </a:xfrm>
        </p:spPr>
        <p:txBody>
          <a:bodyPr lIns="0" tIns="0" rIns="0" bIns="0" anchor="t" anchorCtr="0">
            <a:normAutofit fontScale="90000"/>
          </a:bodyPr>
          <a:lstStyle/>
          <a:p>
            <a:pPr algn="l"/>
            <a:r>
              <a:rPr lang="nl-NL" sz="4000" b="1" dirty="0" smtClean="0">
                <a:latin typeface="Helvetica" pitchFamily="34" charset="0"/>
              </a:rPr>
              <a:t>Vraag 10: </a:t>
            </a:r>
            <a:r>
              <a:rPr lang="nl-NL" sz="3600" b="1" dirty="0" smtClean="0">
                <a:latin typeface="Helvetica" pitchFamily="34" charset="0"/>
              </a:rPr>
              <a:t/>
            </a:r>
            <a:br>
              <a:rPr lang="nl-NL" sz="3600" b="1" dirty="0" smtClean="0">
                <a:latin typeface="Helvetica" pitchFamily="34" charset="0"/>
              </a:rPr>
            </a:br>
            <a:r>
              <a:rPr lang="nl-NL" sz="3100" dirty="0">
                <a:latin typeface="Helvetica" pitchFamily="34" charset="0"/>
              </a:rPr>
              <a:t>Heiligen zijn mannen en vrouwen die zo’n groot geloof hadden, dat zij een voorbeeld zijn geworden voor andere mensen. Alle heiligen hebben een eigen feestdag.</a:t>
            </a:r>
            <a:br>
              <a:rPr lang="nl-NL" sz="3100" dirty="0">
                <a:latin typeface="Helvetica" pitchFamily="34" charset="0"/>
              </a:rPr>
            </a:br>
            <a:r>
              <a:rPr lang="nl-NL" sz="3100" dirty="0">
                <a:latin typeface="Helvetica" pitchFamily="34" charset="0"/>
              </a:rPr>
              <a:t>Wie is de belangrijkste heilige, in de Katholieke Kerk?</a:t>
            </a:r>
            <a:endParaRPr lang="nl-NL" sz="1800" dirty="0">
              <a:latin typeface="Helvetica" pitchFamily="34" charset="0"/>
            </a:endParaRPr>
          </a:p>
        </p:txBody>
      </p:sp>
      <p:sp>
        <p:nvSpPr>
          <p:cNvPr id="3" name="Titel 1"/>
          <p:cNvSpPr txBox="1">
            <a:spLocks/>
          </p:cNvSpPr>
          <p:nvPr/>
        </p:nvSpPr>
        <p:spPr>
          <a:xfrm>
            <a:off x="2229633" y="4960307"/>
            <a:ext cx="6687926" cy="174111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Sint Franciscus</a:t>
            </a:r>
          </a:p>
          <a:p>
            <a:pPr marL="514350" indent="-514350" algn="l">
              <a:buFont typeface="+mj-lt"/>
              <a:buAutoNum type="alphaUcPeriod"/>
            </a:pPr>
            <a:r>
              <a:rPr lang="nl-NL" sz="3600" dirty="0" smtClean="0">
                <a:latin typeface="Helvetica"/>
              </a:rPr>
              <a:t>Maria</a:t>
            </a:r>
          </a:p>
          <a:p>
            <a:pPr marL="514350" indent="-514350" algn="l">
              <a:buFont typeface="+mj-lt"/>
              <a:buAutoNum type="alphaUcPeriod"/>
            </a:pPr>
            <a:r>
              <a:rPr lang="nl-NL" sz="3600" dirty="0" smtClean="0">
                <a:latin typeface="Helvetica"/>
              </a:rPr>
              <a:t>Sint Nicolaas</a:t>
            </a:r>
            <a:endParaRPr lang="nl-NL" sz="3600" dirty="0">
              <a:latin typeface="Helvetica"/>
            </a:endParaRPr>
          </a:p>
        </p:txBody>
      </p:sp>
    </p:spTree>
    <p:extLst>
      <p:ext uri="{BB962C8B-B14F-4D97-AF65-F5344CB8AC3E}">
        <p14:creationId xmlns:p14="http://schemas.microsoft.com/office/powerpoint/2010/main" val="24311232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p:cNvSpPr>
          <p:nvPr/>
        </p:nvSpPr>
        <p:spPr>
          <a:xfrm>
            <a:off x="1666265" y="2744083"/>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5000"/>
              </a:lnSpc>
            </a:pPr>
            <a:r>
              <a:rPr lang="nl-NL" sz="5400" b="1" dirty="0" smtClean="0">
                <a:latin typeface="Helvetica"/>
              </a:rPr>
              <a:t>Hoeveel heb jij er goed?</a:t>
            </a:r>
          </a:p>
          <a:p>
            <a:pPr algn="l">
              <a:lnSpc>
                <a:spcPts val="5000"/>
              </a:lnSpc>
            </a:pPr>
            <a:endParaRPr lang="nl-NL" sz="4000" dirty="0">
              <a:latin typeface="Helvetica"/>
            </a:endParaRPr>
          </a:p>
        </p:txBody>
      </p:sp>
      <p:sp>
        <p:nvSpPr>
          <p:cNvPr id="3" name="Titel 1"/>
          <p:cNvSpPr txBox="1">
            <a:spLocks/>
          </p:cNvSpPr>
          <p:nvPr/>
        </p:nvSpPr>
        <p:spPr>
          <a:xfrm>
            <a:off x="1666265" y="4628808"/>
            <a:ext cx="7240148" cy="1464662"/>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lnSpc>
                <a:spcPts val="5000"/>
              </a:lnSpc>
            </a:pPr>
            <a:r>
              <a:rPr lang="nl-NL" sz="5400" b="1" dirty="0" smtClean="0">
                <a:latin typeface="Helvetica"/>
              </a:rPr>
              <a:t>De winnaar is….</a:t>
            </a:r>
            <a:endParaRPr lang="nl-NL" sz="4000" dirty="0">
              <a:latin typeface="Helvetica"/>
            </a:endParaRPr>
          </a:p>
        </p:txBody>
      </p:sp>
      <p:sp>
        <p:nvSpPr>
          <p:cNvPr id="12" name="Vrije vorm 11"/>
          <p:cNvSpPr/>
          <p:nvPr/>
        </p:nvSpPr>
        <p:spPr>
          <a:xfrm>
            <a:off x="6062598" y="1101451"/>
            <a:ext cx="2118169" cy="1881053"/>
          </a:xfrm>
          <a:custGeom>
            <a:avLst/>
            <a:gdLst>
              <a:gd name="connsiteX0" fmla="*/ 0 w 2118169"/>
              <a:gd name="connsiteY0" fmla="*/ 1529013 h 1881053"/>
              <a:gd name="connsiteX1" fmla="*/ 150312 w 2118169"/>
              <a:gd name="connsiteY1" fmla="*/ 1516487 h 1881053"/>
              <a:gd name="connsiteX2" fmla="*/ 864295 w 2118169"/>
              <a:gd name="connsiteY2" fmla="*/ 1291019 h 1881053"/>
              <a:gd name="connsiteX3" fmla="*/ 1954060 w 2118169"/>
              <a:gd name="connsiteY3" fmla="*/ 514405 h 1881053"/>
              <a:gd name="connsiteX4" fmla="*/ 2066794 w 2118169"/>
              <a:gd name="connsiteY4" fmla="*/ 326515 h 1881053"/>
              <a:gd name="connsiteX5" fmla="*/ 2104372 w 2118169"/>
              <a:gd name="connsiteY5" fmla="*/ 138624 h 1881053"/>
              <a:gd name="connsiteX6" fmla="*/ 1528175 w 2118169"/>
              <a:gd name="connsiteY6" fmla="*/ 38416 h 1881053"/>
              <a:gd name="connsiteX7" fmla="*/ 1465545 w 2118169"/>
              <a:gd name="connsiteY7" fmla="*/ 88520 h 1881053"/>
              <a:gd name="connsiteX8" fmla="*/ 1503123 w 2118169"/>
              <a:gd name="connsiteY8" fmla="*/ 865134 h 1881053"/>
              <a:gd name="connsiteX9" fmla="*/ 1402915 w 2118169"/>
              <a:gd name="connsiteY9" fmla="*/ 1316071 h 1881053"/>
              <a:gd name="connsiteX10" fmla="*/ 1390389 w 2118169"/>
              <a:gd name="connsiteY10" fmla="*/ 1416279 h 1881053"/>
              <a:gd name="connsiteX11" fmla="*/ 1365337 w 2118169"/>
              <a:gd name="connsiteY11" fmla="*/ 1741956 h 1881053"/>
              <a:gd name="connsiteX12" fmla="*/ 1390389 w 2118169"/>
              <a:gd name="connsiteY12" fmla="*/ 1817112 h 1881053"/>
              <a:gd name="connsiteX13" fmla="*/ 2029216 w 2118169"/>
              <a:gd name="connsiteY13" fmla="*/ 1779534 h 1881053"/>
              <a:gd name="connsiteX14" fmla="*/ 2066794 w 2118169"/>
              <a:gd name="connsiteY14" fmla="*/ 1741956 h 1881053"/>
              <a:gd name="connsiteX15" fmla="*/ 2104372 w 2118169"/>
              <a:gd name="connsiteY15" fmla="*/ 1716904 h 1881053"/>
              <a:gd name="connsiteX16" fmla="*/ 2104372 w 2118169"/>
              <a:gd name="connsiteY16" fmla="*/ 1704378 h 1881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18169" h="1881053">
                <a:moveTo>
                  <a:pt x="0" y="1529013"/>
                </a:moveTo>
                <a:cubicBezTo>
                  <a:pt x="50104" y="1524838"/>
                  <a:pt x="101182" y="1527167"/>
                  <a:pt x="150312" y="1516487"/>
                </a:cubicBezTo>
                <a:cubicBezTo>
                  <a:pt x="381359" y="1466260"/>
                  <a:pt x="646269" y="1394841"/>
                  <a:pt x="864295" y="1291019"/>
                </a:cubicBezTo>
                <a:cubicBezTo>
                  <a:pt x="1212676" y="1125123"/>
                  <a:pt x="1752262" y="850734"/>
                  <a:pt x="1954060" y="514405"/>
                </a:cubicBezTo>
                <a:lnTo>
                  <a:pt x="2066794" y="326515"/>
                </a:lnTo>
                <a:cubicBezTo>
                  <a:pt x="2079320" y="263885"/>
                  <a:pt x="2146691" y="186463"/>
                  <a:pt x="2104372" y="138624"/>
                </a:cubicBezTo>
                <a:cubicBezTo>
                  <a:pt x="1923805" y="-65495"/>
                  <a:pt x="1735605" y="7301"/>
                  <a:pt x="1528175" y="38416"/>
                </a:cubicBezTo>
                <a:cubicBezTo>
                  <a:pt x="1507298" y="55117"/>
                  <a:pt x="1476684" y="64216"/>
                  <a:pt x="1465545" y="88520"/>
                </a:cubicBezTo>
                <a:cubicBezTo>
                  <a:pt x="1317553" y="411413"/>
                  <a:pt x="1415942" y="458287"/>
                  <a:pt x="1503123" y="865134"/>
                </a:cubicBezTo>
                <a:cubicBezTo>
                  <a:pt x="1469720" y="1015446"/>
                  <a:pt x="1433772" y="1165215"/>
                  <a:pt x="1402915" y="1316071"/>
                </a:cubicBezTo>
                <a:cubicBezTo>
                  <a:pt x="1396169" y="1349051"/>
                  <a:pt x="1393348" y="1382747"/>
                  <a:pt x="1390389" y="1416279"/>
                </a:cubicBezTo>
                <a:cubicBezTo>
                  <a:pt x="1380819" y="1524737"/>
                  <a:pt x="1373688" y="1633397"/>
                  <a:pt x="1365337" y="1741956"/>
                </a:cubicBezTo>
                <a:cubicBezTo>
                  <a:pt x="1373688" y="1767008"/>
                  <a:pt x="1366383" y="1806109"/>
                  <a:pt x="1390389" y="1817112"/>
                </a:cubicBezTo>
                <a:cubicBezTo>
                  <a:pt x="1663172" y="1942137"/>
                  <a:pt x="1742195" y="1858712"/>
                  <a:pt x="2029216" y="1779534"/>
                </a:cubicBezTo>
                <a:cubicBezTo>
                  <a:pt x="2041742" y="1767008"/>
                  <a:pt x="2053185" y="1753297"/>
                  <a:pt x="2066794" y="1741956"/>
                </a:cubicBezTo>
                <a:cubicBezTo>
                  <a:pt x="2078359" y="1732318"/>
                  <a:pt x="2093727" y="1727549"/>
                  <a:pt x="2104372" y="1716904"/>
                </a:cubicBezTo>
                <a:lnTo>
                  <a:pt x="2104372" y="1704378"/>
                </a:lnTo>
              </a:path>
            </a:pathLst>
          </a:custGeom>
          <a:noFill/>
          <a:ln w="63500" cmpd="sng">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1027" name="Picture 3" descr="C:\Users\ABakker\AppData\Local\Microsoft\Windows\Temporary Internet Files\Content.IE5\HBL0UCWR\MC900335108[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2462" y="4481184"/>
            <a:ext cx="1894305" cy="1894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70966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par>
                                <p:cTn id="10" presetID="53" presetClass="entr" presetSubtype="16" fill="hold" nodeType="withEffect">
                                  <p:stCondLst>
                                    <p:cond delay="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500" fill="hold"/>
                                        <p:tgtEl>
                                          <p:spTgt spid="1027"/>
                                        </p:tgtEl>
                                        <p:attrNameLst>
                                          <p:attrName>ppt_w</p:attrName>
                                        </p:attrNameLst>
                                      </p:cBhvr>
                                      <p:tavLst>
                                        <p:tav tm="0">
                                          <p:val>
                                            <p:fltVal val="0"/>
                                          </p:val>
                                        </p:tav>
                                        <p:tav tm="100000">
                                          <p:val>
                                            <p:strVal val="#ppt_w"/>
                                          </p:val>
                                        </p:tav>
                                      </p:tavLst>
                                    </p:anim>
                                    <p:anim calcmode="lin" valueType="num">
                                      <p:cBhvr>
                                        <p:cTn id="13" dur="500" fill="hold"/>
                                        <p:tgtEl>
                                          <p:spTgt spid="1027"/>
                                        </p:tgtEl>
                                        <p:attrNameLst>
                                          <p:attrName>ppt_h</p:attrName>
                                        </p:attrNameLst>
                                      </p:cBhvr>
                                      <p:tavLst>
                                        <p:tav tm="0">
                                          <p:val>
                                            <p:fltVal val="0"/>
                                          </p:val>
                                        </p:tav>
                                        <p:tav tm="100000">
                                          <p:val>
                                            <p:strVal val="#ppt_h"/>
                                          </p:val>
                                        </p:tav>
                                      </p:tavLst>
                                    </p:anim>
                                    <p:animEffect transition="in" filter="fade">
                                      <p:cBhvr>
                                        <p:cTn id="14"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2: </a:t>
            </a:r>
            <a:br>
              <a:rPr lang="nl-NL" sz="3600" b="1" dirty="0" smtClean="0">
                <a:latin typeface="Helvetica" pitchFamily="34" charset="0"/>
              </a:rPr>
            </a:br>
            <a:r>
              <a:rPr lang="nl-NL" sz="3600" dirty="0">
                <a:latin typeface="Helvetica" pitchFamily="34" charset="0"/>
              </a:rPr>
              <a:t>Vier weken lang wordt er in de Kerk uitgekeken naar Kerstmis.</a:t>
            </a:r>
            <a:br>
              <a:rPr lang="nl-NL" sz="3600" dirty="0">
                <a:latin typeface="Helvetica" pitchFamily="34" charset="0"/>
              </a:rPr>
            </a:br>
            <a:r>
              <a:rPr lang="nl-NL" sz="3600" dirty="0">
                <a:latin typeface="Helvetica" pitchFamily="34" charset="0"/>
              </a:rPr>
              <a:t>Hoe wordt deze periode genoemd?</a:t>
            </a:r>
          </a:p>
        </p:txBody>
      </p:sp>
      <p:sp>
        <p:nvSpPr>
          <p:cNvPr id="3" name="Titel 1"/>
          <p:cNvSpPr txBox="1">
            <a:spLocks/>
          </p:cNvSpPr>
          <p:nvPr/>
        </p:nvSpPr>
        <p:spPr>
          <a:xfrm>
            <a:off x="2229633" y="4459265"/>
            <a:ext cx="6687926" cy="225468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Vasten</a:t>
            </a:r>
          </a:p>
          <a:p>
            <a:pPr marL="514350" indent="-514350" algn="l">
              <a:buFont typeface="+mj-lt"/>
              <a:buAutoNum type="alphaUcPeriod"/>
            </a:pPr>
            <a:r>
              <a:rPr lang="nl-NL" sz="3600" dirty="0">
                <a:latin typeface="Helvetica"/>
              </a:rPr>
              <a:t>d</a:t>
            </a:r>
            <a:r>
              <a:rPr lang="nl-NL" sz="3600" dirty="0" smtClean="0">
                <a:latin typeface="Helvetica"/>
              </a:rPr>
              <a:t>e Kersttijd</a:t>
            </a:r>
          </a:p>
          <a:p>
            <a:pPr marL="514350" indent="-514350" algn="l">
              <a:buFont typeface="+mj-lt"/>
              <a:buAutoNum type="alphaUcPeriod"/>
            </a:pPr>
            <a:r>
              <a:rPr lang="nl-NL" sz="3600" dirty="0">
                <a:latin typeface="Helvetica"/>
              </a:rPr>
              <a:t>d</a:t>
            </a:r>
            <a:r>
              <a:rPr lang="nl-NL" sz="3600" dirty="0" smtClean="0">
                <a:latin typeface="Helvetica"/>
              </a:rPr>
              <a:t>e Advent</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3: </a:t>
            </a:r>
            <a:br>
              <a:rPr lang="nl-NL" sz="3600" b="1" dirty="0" smtClean="0">
                <a:latin typeface="Helvetica" pitchFamily="34" charset="0"/>
              </a:rPr>
            </a:br>
            <a:r>
              <a:rPr lang="nl-NL" sz="3600" dirty="0">
                <a:latin typeface="Helvetica" pitchFamily="34" charset="0"/>
              </a:rPr>
              <a:t>Kerstmis is het feest </a:t>
            </a:r>
            <a:r>
              <a:rPr lang="nl-NL" sz="3600" dirty="0" smtClean="0">
                <a:latin typeface="Helvetica" pitchFamily="34" charset="0"/>
              </a:rPr>
              <a:t>van:</a:t>
            </a:r>
            <a:endParaRPr lang="nl-NL" sz="3600" dirty="0">
              <a:latin typeface="Helvetica" pitchFamily="34" charset="0"/>
            </a:endParaRPr>
          </a:p>
        </p:txBody>
      </p:sp>
      <p:sp>
        <p:nvSpPr>
          <p:cNvPr id="3" name="Titel 1"/>
          <p:cNvSpPr txBox="1">
            <a:spLocks/>
          </p:cNvSpPr>
          <p:nvPr/>
        </p:nvSpPr>
        <p:spPr>
          <a:xfrm>
            <a:off x="2229633" y="3344449"/>
            <a:ext cx="6687926" cy="259288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e geboorte van Jezus</a:t>
            </a:r>
          </a:p>
          <a:p>
            <a:pPr marL="514350" indent="-514350" algn="l">
              <a:buFont typeface="+mj-lt"/>
              <a:buAutoNum type="alphaUcPeriod"/>
            </a:pPr>
            <a:r>
              <a:rPr lang="nl-NL" sz="3600" dirty="0">
                <a:latin typeface="Helvetica"/>
              </a:rPr>
              <a:t>d</a:t>
            </a:r>
            <a:r>
              <a:rPr lang="nl-NL" sz="3600" dirty="0" smtClean="0">
                <a:latin typeface="Helvetica"/>
              </a:rPr>
              <a:t>e doop van Jezus</a:t>
            </a:r>
          </a:p>
          <a:p>
            <a:pPr marL="514350" indent="-514350" algn="l">
              <a:buFont typeface="+mj-lt"/>
              <a:buAutoNum type="alphaUcPeriod"/>
            </a:pPr>
            <a:r>
              <a:rPr lang="nl-NL" sz="3600" dirty="0">
                <a:latin typeface="Helvetica"/>
              </a:rPr>
              <a:t>d</a:t>
            </a:r>
            <a:r>
              <a:rPr lang="nl-NL" sz="3600" dirty="0" smtClean="0">
                <a:latin typeface="Helvetica"/>
              </a:rPr>
              <a:t>e </a:t>
            </a:r>
            <a:r>
              <a:rPr lang="nl-NL" sz="3600" dirty="0">
                <a:latin typeface="Helvetica"/>
              </a:rPr>
              <a:t>K</a:t>
            </a:r>
            <a:r>
              <a:rPr lang="nl-NL" sz="3600" dirty="0" smtClean="0">
                <a:latin typeface="Helvetica"/>
              </a:rPr>
              <a:t>erstman</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Autofit/>
          </a:bodyPr>
          <a:lstStyle/>
          <a:p>
            <a:pPr lvl="0" algn="l"/>
            <a:r>
              <a:rPr lang="nl-NL" sz="3600" b="1" dirty="0" smtClean="0">
                <a:latin typeface="Helvetica" pitchFamily="34" charset="0"/>
              </a:rPr>
              <a:t>Vraag 4: </a:t>
            </a:r>
            <a:br>
              <a:rPr lang="nl-NL" sz="3600" b="1" dirty="0" smtClean="0">
                <a:latin typeface="Helvetica" pitchFamily="34" charset="0"/>
              </a:rPr>
            </a:br>
            <a:r>
              <a:rPr lang="nl-NL" sz="3600" dirty="0">
                <a:latin typeface="Helvetica" pitchFamily="34" charset="0"/>
              </a:rPr>
              <a:t>Voordat het Pasen is, is er een tijd waarin katholieken toeleven naar dit grote feest.</a:t>
            </a:r>
            <a:br>
              <a:rPr lang="nl-NL" sz="3600" dirty="0">
                <a:latin typeface="Helvetica" pitchFamily="34" charset="0"/>
              </a:rPr>
            </a:br>
            <a:r>
              <a:rPr lang="nl-NL" sz="3600" dirty="0">
                <a:latin typeface="Helvetica" pitchFamily="34" charset="0"/>
              </a:rPr>
              <a:t>Hoelang duurt deze periode?</a:t>
            </a:r>
          </a:p>
        </p:txBody>
      </p:sp>
      <p:sp>
        <p:nvSpPr>
          <p:cNvPr id="3" name="Titel 1"/>
          <p:cNvSpPr txBox="1">
            <a:spLocks/>
          </p:cNvSpPr>
          <p:nvPr/>
        </p:nvSpPr>
        <p:spPr>
          <a:xfrm>
            <a:off x="2229633" y="4878887"/>
            <a:ext cx="6687926" cy="1885168"/>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é</a:t>
            </a:r>
            <a:r>
              <a:rPr lang="nl-NL" sz="3600" dirty="0" smtClean="0">
                <a:latin typeface="Helvetica"/>
              </a:rPr>
              <a:t>én week</a:t>
            </a:r>
          </a:p>
          <a:p>
            <a:pPr marL="514350" indent="-514350" algn="l">
              <a:buFont typeface="+mj-lt"/>
              <a:buAutoNum type="alphaUcPeriod"/>
            </a:pPr>
            <a:r>
              <a:rPr lang="nl-NL" sz="3600" dirty="0">
                <a:latin typeface="Helvetica"/>
              </a:rPr>
              <a:t>v</a:t>
            </a:r>
            <a:r>
              <a:rPr lang="nl-NL" sz="3600" dirty="0" smtClean="0">
                <a:latin typeface="Helvetica"/>
              </a:rPr>
              <a:t>eertig dagen</a:t>
            </a:r>
          </a:p>
          <a:p>
            <a:pPr marL="514350" indent="-514350" algn="l">
              <a:buFont typeface="+mj-lt"/>
              <a:buAutoNum type="alphaUcPeriod"/>
            </a:pPr>
            <a:r>
              <a:rPr lang="nl-NL" sz="3600" dirty="0">
                <a:latin typeface="Helvetica"/>
              </a:rPr>
              <a:t>v</a:t>
            </a:r>
            <a:r>
              <a:rPr lang="nl-NL" sz="3600" dirty="0" smtClean="0">
                <a:latin typeface="Helvetica"/>
              </a:rPr>
              <a:t>ijftig dagen</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a:rPr>
              <a:t>Vraag 5: </a:t>
            </a:r>
            <a:br>
              <a:rPr lang="nl-NL" sz="3600" b="1" dirty="0" smtClean="0">
                <a:latin typeface="Helvetica"/>
              </a:rPr>
            </a:br>
            <a:r>
              <a:rPr lang="nl-NL" sz="3600" dirty="0">
                <a:latin typeface="Helvetica" pitchFamily="34" charset="0"/>
              </a:rPr>
              <a:t>Met Pasen wordt </a:t>
            </a:r>
            <a:r>
              <a:rPr lang="nl-NL" sz="3600" i="1" dirty="0">
                <a:latin typeface="Helvetica" pitchFamily="34" charset="0"/>
              </a:rPr>
              <a:t>verrijzenis</a:t>
            </a:r>
            <a:r>
              <a:rPr lang="nl-NL" sz="3600" dirty="0">
                <a:latin typeface="Helvetica" pitchFamily="34" charset="0"/>
              </a:rPr>
              <a:t> van Jezus gevierd. Dat </a:t>
            </a:r>
            <a:r>
              <a:rPr lang="nl-NL" sz="3600" dirty="0" smtClean="0">
                <a:latin typeface="Helvetica" pitchFamily="34" charset="0"/>
              </a:rPr>
              <a:t>betekent:</a:t>
            </a:r>
            <a:endParaRPr lang="nl-NL" sz="2000" dirty="0">
              <a:latin typeface="Helvetica" pitchFamily="34" charset="0"/>
            </a:endParaRPr>
          </a:p>
        </p:txBody>
      </p:sp>
      <p:sp>
        <p:nvSpPr>
          <p:cNvPr id="3" name="Titel 1"/>
          <p:cNvSpPr txBox="1">
            <a:spLocks/>
          </p:cNvSpPr>
          <p:nvPr/>
        </p:nvSpPr>
        <p:spPr>
          <a:xfrm>
            <a:off x="2229633" y="3820439"/>
            <a:ext cx="6687926" cy="2605413"/>
          </a:xfrm>
          <a:prstGeom prst="rect">
            <a:avLst/>
          </a:prstGeom>
        </p:spPr>
        <p:txBody>
          <a:bodyPr vert="horz" lIns="0" tIns="0" rIns="0" bIns="0" rtlCol="0" anchor="t" anchorCtr="0">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a:latin typeface="Helvetica"/>
              </a:rPr>
              <a:t>d</a:t>
            </a:r>
            <a:r>
              <a:rPr lang="nl-NL" sz="3600" dirty="0" smtClean="0">
                <a:latin typeface="Helvetica"/>
              </a:rPr>
              <a:t>at Hij is gestorven.</a:t>
            </a:r>
          </a:p>
          <a:p>
            <a:pPr marL="514350" indent="-514350" algn="l">
              <a:buFont typeface="+mj-lt"/>
              <a:buAutoNum type="alphaUcPeriod"/>
            </a:pPr>
            <a:r>
              <a:rPr lang="nl-NL" sz="3600" dirty="0">
                <a:latin typeface="Helvetica"/>
              </a:rPr>
              <a:t>d</a:t>
            </a:r>
            <a:r>
              <a:rPr lang="nl-NL" sz="3600" dirty="0" smtClean="0">
                <a:latin typeface="Helvetica"/>
              </a:rPr>
              <a:t>at Hij naar de hemel is gegaan.</a:t>
            </a:r>
          </a:p>
          <a:p>
            <a:pPr marL="514350" indent="-514350" algn="l">
              <a:buFont typeface="+mj-lt"/>
              <a:buAutoNum type="alphaUcPeriod"/>
            </a:pPr>
            <a:r>
              <a:rPr lang="nl-NL" sz="3600" dirty="0">
                <a:latin typeface="Helvetica"/>
              </a:rPr>
              <a:t>d</a:t>
            </a:r>
            <a:r>
              <a:rPr lang="nl-NL" sz="3600" dirty="0" smtClean="0">
                <a:latin typeface="Helvetica"/>
              </a:rPr>
              <a:t>at Hij uit de dood is opgestaan.</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691014"/>
            <a:ext cx="7251294" cy="2141951"/>
          </a:xfrm>
        </p:spPr>
        <p:txBody>
          <a:bodyPr lIns="0" tIns="0" rIns="0" bIns="0" anchor="t" anchorCtr="0">
            <a:noAutofit/>
          </a:bodyPr>
          <a:lstStyle/>
          <a:p>
            <a:pPr lvl="0" algn="l"/>
            <a:r>
              <a:rPr lang="nl-NL" sz="3600" b="1" dirty="0" smtClean="0">
                <a:latin typeface="Helvetica" pitchFamily="34" charset="0"/>
              </a:rPr>
              <a:t>Vraag 6: </a:t>
            </a:r>
            <a:br>
              <a:rPr lang="nl-NL" sz="3600" b="1" dirty="0" smtClean="0">
                <a:latin typeface="Helvetica" pitchFamily="34" charset="0"/>
              </a:rPr>
            </a:br>
            <a:r>
              <a:rPr lang="nl-NL" sz="3600" dirty="0">
                <a:latin typeface="Helvetica" pitchFamily="34" charset="0"/>
              </a:rPr>
              <a:t>Veertig dagen na Pasen wordt Hemelvaart gevierd, om te gedenken dat Jezus naar zijn Vader in de hemel is gegaan. Dit feest valt altijd </a:t>
            </a:r>
            <a:r>
              <a:rPr lang="nl-NL" sz="3600" dirty="0" smtClean="0">
                <a:latin typeface="Helvetica" pitchFamily="34" charset="0"/>
              </a:rPr>
              <a:t>op:</a:t>
            </a:r>
            <a:endParaRPr lang="nl-NL" sz="3600" dirty="0">
              <a:latin typeface="Helvetica" pitchFamily="34" charset="0"/>
            </a:endParaRPr>
          </a:p>
        </p:txBody>
      </p:sp>
      <p:sp>
        <p:nvSpPr>
          <p:cNvPr id="3" name="Titel 1"/>
          <p:cNvSpPr txBox="1">
            <a:spLocks/>
          </p:cNvSpPr>
          <p:nvPr/>
        </p:nvSpPr>
        <p:spPr>
          <a:xfrm>
            <a:off x="2229633" y="5123145"/>
            <a:ext cx="6687926" cy="1734855"/>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zondag</a:t>
            </a:r>
          </a:p>
          <a:p>
            <a:pPr marL="514350" indent="-514350" algn="l">
              <a:buFont typeface="+mj-lt"/>
              <a:buAutoNum type="alphaUcPeriod"/>
            </a:pPr>
            <a:r>
              <a:rPr lang="nl-NL" sz="3600" dirty="0" smtClean="0">
                <a:latin typeface="Helvetica"/>
              </a:rPr>
              <a:t>donderdag</a:t>
            </a:r>
          </a:p>
          <a:p>
            <a:pPr marL="514350" indent="-514350" algn="l">
              <a:buFont typeface="+mj-lt"/>
              <a:buAutoNum type="alphaUcPeriod"/>
            </a:pPr>
            <a:r>
              <a:rPr lang="nl-NL" sz="3600" dirty="0" smtClean="0">
                <a:latin typeface="Helvetica"/>
              </a:rPr>
              <a:t>vrijdag</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Autofit/>
          </a:bodyPr>
          <a:lstStyle/>
          <a:p>
            <a:pPr algn="l"/>
            <a:r>
              <a:rPr lang="nl-NL" sz="3600" b="1" dirty="0" smtClean="0">
                <a:latin typeface="Helvetica" pitchFamily="34" charset="0"/>
              </a:rPr>
              <a:t>Vraag 7: </a:t>
            </a:r>
            <a:br>
              <a:rPr lang="nl-NL" sz="3600" b="1" dirty="0" smtClean="0">
                <a:latin typeface="Helvetica" pitchFamily="34" charset="0"/>
              </a:rPr>
            </a:br>
            <a:r>
              <a:rPr lang="nl-NL" sz="3600" dirty="0" smtClean="0">
                <a:latin typeface="Helvetica" pitchFamily="34" charset="0"/>
              </a:rPr>
              <a:t>Welke </a:t>
            </a:r>
            <a:r>
              <a:rPr lang="nl-NL" sz="3600" dirty="0">
                <a:latin typeface="Helvetica" pitchFamily="34" charset="0"/>
              </a:rPr>
              <a:t>kleur hoort bij het feest van Pinksteren?</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wit</a:t>
            </a:r>
          </a:p>
          <a:p>
            <a:pPr marL="514350" indent="-514350" algn="l">
              <a:buFont typeface="+mj-lt"/>
              <a:buAutoNum type="alphaUcPeriod"/>
            </a:pPr>
            <a:r>
              <a:rPr lang="nl-NL" sz="3600" dirty="0" smtClean="0">
                <a:latin typeface="Helvetica"/>
              </a:rPr>
              <a:t>groen</a:t>
            </a:r>
          </a:p>
          <a:p>
            <a:pPr marL="514350" indent="-514350" algn="l">
              <a:buFont typeface="+mj-lt"/>
              <a:buAutoNum type="alphaUcPeriod"/>
            </a:pPr>
            <a:r>
              <a:rPr lang="nl-NL" sz="3600" dirty="0" smtClean="0">
                <a:latin typeface="Helvetica"/>
              </a:rPr>
              <a:t>rood</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6265" y="1998451"/>
            <a:ext cx="7251294" cy="1834514"/>
          </a:xfrm>
        </p:spPr>
        <p:txBody>
          <a:bodyPr lIns="0" tIns="0" rIns="0" bIns="0" anchor="t" anchorCtr="0">
            <a:normAutofit/>
          </a:bodyPr>
          <a:lstStyle/>
          <a:p>
            <a:pPr lvl="0" algn="l"/>
            <a:r>
              <a:rPr lang="nl-NL" sz="3600" b="1" dirty="0" smtClean="0">
                <a:latin typeface="Helvetica" pitchFamily="34" charset="0"/>
              </a:rPr>
              <a:t>Vraag 8: </a:t>
            </a:r>
            <a:br>
              <a:rPr lang="nl-NL" sz="3600" b="1" dirty="0" smtClean="0">
                <a:latin typeface="Helvetica" pitchFamily="34" charset="0"/>
              </a:rPr>
            </a:br>
            <a:r>
              <a:rPr lang="nl-NL" sz="3600" dirty="0">
                <a:latin typeface="Helvetica" pitchFamily="34" charset="0"/>
              </a:rPr>
              <a:t>Welke dag in de week is een feestdag, voor de Kerk?</a:t>
            </a:r>
          </a:p>
        </p:txBody>
      </p:sp>
      <p:sp>
        <p:nvSpPr>
          <p:cNvPr id="3" name="Titel 1"/>
          <p:cNvSpPr txBox="1">
            <a:spLocks/>
          </p:cNvSpPr>
          <p:nvPr/>
        </p:nvSpPr>
        <p:spPr>
          <a:xfrm>
            <a:off x="2229633" y="3820439"/>
            <a:ext cx="6687926" cy="2116897"/>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514350" indent="-514350" algn="l">
              <a:buFont typeface="+mj-lt"/>
              <a:buAutoNum type="alphaUcPeriod"/>
            </a:pPr>
            <a:r>
              <a:rPr lang="nl-NL" sz="3600" dirty="0" smtClean="0">
                <a:latin typeface="Helvetica"/>
              </a:rPr>
              <a:t>vrijdag</a:t>
            </a:r>
          </a:p>
          <a:p>
            <a:pPr marL="514350" indent="-514350" algn="l">
              <a:buFont typeface="+mj-lt"/>
              <a:buAutoNum type="alphaUcPeriod"/>
            </a:pPr>
            <a:r>
              <a:rPr lang="nl-NL" sz="3600" dirty="0" smtClean="0">
                <a:latin typeface="Helvetica"/>
              </a:rPr>
              <a:t>zaterdag</a:t>
            </a:r>
          </a:p>
          <a:p>
            <a:pPr marL="514350" indent="-514350" algn="l">
              <a:buFont typeface="+mj-lt"/>
              <a:buAutoNum type="alphaUcPeriod"/>
            </a:pPr>
            <a:r>
              <a:rPr lang="nl-NL" sz="3600" dirty="0" smtClean="0">
                <a:latin typeface="Helvetica"/>
              </a:rPr>
              <a:t>zondag</a:t>
            </a:r>
            <a:endParaRPr lang="nl-NL" sz="3600" dirty="0">
              <a:latin typeface="Helvetica"/>
            </a:endParaRPr>
          </a:p>
        </p:txBody>
      </p:sp>
    </p:spTree>
    <p:extLst>
      <p:ext uri="{BB962C8B-B14F-4D97-AF65-F5344CB8AC3E}">
        <p14:creationId xmlns:p14="http://schemas.microsoft.com/office/powerpoint/2010/main" val="3946941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DB-lesbrief-PP-B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BDB-lesbrief-PP-BB.potx</Template>
  <TotalTime>60</TotalTime>
  <Words>239</Words>
  <Application>Microsoft Office PowerPoint</Application>
  <PresentationFormat>Diavoorstelling (4:3)</PresentationFormat>
  <Paragraphs>85</Paragraphs>
  <Slides>23</Slides>
  <Notes>0</Notes>
  <HiddenSlides>0</HiddenSlides>
  <MMClips>0</MMClips>
  <ScaleCrop>false</ScaleCrop>
  <HeadingPairs>
    <vt:vector size="4" baseType="variant">
      <vt:variant>
        <vt:lpstr>Thema</vt:lpstr>
      </vt:variant>
      <vt:variant>
        <vt:i4>1</vt:i4>
      </vt:variant>
      <vt:variant>
        <vt:lpstr>Diatitels</vt:lpstr>
      </vt:variant>
      <vt:variant>
        <vt:i4>23</vt:i4>
      </vt:variant>
    </vt:vector>
  </HeadingPairs>
  <TitlesOfParts>
    <vt:vector size="24" baseType="lpstr">
      <vt:lpstr>BDB-lesbrief-PP-BB</vt:lpstr>
      <vt:lpstr>PowerPoint-presentatie</vt:lpstr>
      <vt:lpstr>Vraag 1:  Wat is het belangrijkste feest van de Katholieke Kerk?</vt:lpstr>
      <vt:lpstr>Vraag 2:  Vier weken lang wordt er in de Kerk uitgekeken naar Kerstmis. Hoe wordt deze periode genoemd?</vt:lpstr>
      <vt:lpstr>Vraag 3:  Kerstmis is het feest van:</vt:lpstr>
      <vt:lpstr>Vraag 4:  Voordat het Pasen is, is er een tijd waarin katholieken toeleven naar dit grote feest. Hoelang duurt deze periode?</vt:lpstr>
      <vt:lpstr>Vraag 5:  Met Pasen wordt verrijzenis van Jezus gevierd. Dat betekent:</vt:lpstr>
      <vt:lpstr>Vraag 6:  Veertig dagen na Pasen wordt Hemelvaart gevierd, om te gedenken dat Jezus naar zijn Vader in de hemel is gegaan. Dit feest valt altijd op:</vt:lpstr>
      <vt:lpstr>Vraag 7:  Welke kleur hoort bij het feest van Pinksteren?</vt:lpstr>
      <vt:lpstr>Vraag 8:  Welke dag in de week is een feestdag, voor de Kerk?</vt:lpstr>
      <vt:lpstr>Vraag 9:  De gewaden van de priester hebben de kleur die past bij de viering. Ook in het kleed dat over het altaar ligt, komt deze kleur terug. Er zijn vier ‘liturgische kleuren’ in de Katholieke Kerk, waaraan je kunt zien welke periode van het kerkelijk jaar het is. Welke kleuren zijn het?</vt:lpstr>
      <vt:lpstr>Vraag 10:  Heiligen zijn mannen en vrouwen die zo’n groot geloof hadden, dat zij een voorbeeld zijn geworden voor andere mensen. Alle heiligen hebben een eigen feestdag. Wie is de belangrijkste heilige, in de Katholieke Kerk?</vt:lpstr>
      <vt:lpstr>PowerPoint-presentatie</vt:lpstr>
      <vt:lpstr>Vraag 1:  Wat is het belangrijkste feest van de Katholieke Kerk?</vt:lpstr>
      <vt:lpstr>Vraag 2:  Vier weken lang wordt er in de Kerk uitgekeken naar Kerstmis. Hoe wordt deze periode genoemd?</vt:lpstr>
      <vt:lpstr>Vraag 3:  Kerstmis is het feest van:</vt:lpstr>
      <vt:lpstr>Vraag 4:  Voordat het Pasen is, is er een tijd waarin katholieken toeleven naar dit grote feest. Hoelang duurt deze periode?</vt:lpstr>
      <vt:lpstr>Vraag 5:  Met Pasen wordt verrijzenis van Jezus gevierd. Dat betekent:</vt:lpstr>
      <vt:lpstr>Vraag 6:  Veertig dagen na Pasen wordt Hemelvaart gevierd, om te gedenken dat Jezus naar zijn Vader in de hemel is gegaan. Dit feest valt altijd op:</vt:lpstr>
      <vt:lpstr>Vraag 7:  Welke kleur hoort bij het feest van Pinksteren?</vt:lpstr>
      <vt:lpstr>Vraag 8:  Welke dag in de week is een feestdag, voor de Kerk?</vt:lpstr>
      <vt:lpstr>Vraag 9:  De gewaden van de priester hebben de kleur die past bij de viering. Ook in het kleed dat over het altaar ligt, komt deze kleur terug. Er zijn vier ‘liturgische kleuren’ in de Katholieke Kerk, waaraan je kunt zien welke periode van het kerkelijk jaar het is. Welke kleuren zijn het?</vt:lpstr>
      <vt:lpstr>Vraag 10:  Heiligen zijn mannen en vrouwen die zo’n groot geloof hadden, dat zij een voorbeeld zijn geworden voor andere mensen. Alle heiligen hebben een eigen feestdag. Wie is de belangrijkste heilige, in de Katholieke Kerk?</vt:lpstr>
      <vt:lpstr>PowerPoint-presentatie</vt:lpstr>
    </vt:vector>
  </TitlesOfParts>
  <Company>Impulsar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Jochem Oor</dc:creator>
  <cp:lastModifiedBy>Abakker</cp:lastModifiedBy>
  <cp:revision>12</cp:revision>
  <dcterms:created xsi:type="dcterms:W3CDTF">2014-08-26T13:24:52Z</dcterms:created>
  <dcterms:modified xsi:type="dcterms:W3CDTF">2014-08-26T20:34:52Z</dcterms:modified>
</cp:coreProperties>
</file>