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9" r:id="rId2"/>
    <p:sldId id="260" r:id="rId3"/>
    <p:sldId id="261" r:id="rId4"/>
    <p:sldId id="267" r:id="rId5"/>
    <p:sldId id="268" r:id="rId6"/>
    <p:sldId id="343" r:id="rId7"/>
    <p:sldId id="344" r:id="rId8"/>
    <p:sldId id="318" r:id="rId9"/>
    <p:sldId id="328" r:id="rId10"/>
    <p:sldId id="329" r:id="rId11"/>
    <p:sldId id="330" r:id="rId12"/>
    <p:sldId id="312" r:id="rId13"/>
    <p:sldId id="333" r:id="rId14"/>
    <p:sldId id="335" r:id="rId15"/>
    <p:sldId id="336" r:id="rId16"/>
    <p:sldId id="313" r:id="rId17"/>
    <p:sldId id="339" r:id="rId18"/>
    <p:sldId id="338" r:id="rId19"/>
    <p:sldId id="342" r:id="rId20"/>
    <p:sldId id="341" r:id="rId21"/>
    <p:sldId id="340" r:id="rId22"/>
    <p:sldId id="314" r:id="rId23"/>
    <p:sldId id="337" r:id="rId24"/>
    <p:sldId id="334" r:id="rId25"/>
    <p:sldId id="302" r:id="rId26"/>
    <p:sldId id="310" r:id="rId27"/>
    <p:sldId id="309" r:id="rId28"/>
    <p:sldId id="323" r:id="rId29"/>
    <p:sldId id="324" r:id="rId30"/>
    <p:sldId id="325" r:id="rId31"/>
    <p:sldId id="326" r:id="rId32"/>
    <p:sldId id="327" r:id="rId33"/>
    <p:sldId id="301" r:id="rId34"/>
    <p:sldId id="315" r:id="rId35"/>
    <p:sldId id="331" r:id="rId36"/>
    <p:sldId id="286" r:id="rId37"/>
    <p:sldId id="346" r:id="rId38"/>
    <p:sldId id="345" r:id="rId39"/>
    <p:sldId id="308" r:id="rId40"/>
    <p:sldId id="297" r:id="rId41"/>
  </p:sldIdLst>
  <p:sldSz cx="9144000" cy="6858000" type="screen4x3"/>
  <p:notesSz cx="6797675" cy="9928225"/>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NB Jos van Bussel" initials="VJv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AB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11" autoAdjust="0"/>
  </p:normalViewPr>
  <p:slideViewPr>
    <p:cSldViewPr>
      <p:cViewPr>
        <p:scale>
          <a:sx n="70" d="100"/>
          <a:sy n="70" d="100"/>
        </p:scale>
        <p:origin x="-516" y="-366"/>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9-02T08:41:09.074" idx="4">
    <p:pos x="3189" y="1234"/>
    <p:text>Moeten we hier ook niet een paar "gewone" suggesties opnemen die niet in het standaardaanbod zitten bv het bezoek aan het Vaticaans museum</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nl-NL"/>
              <a:t>Bisdom Haarlem-Amsterdam / VNB</a:t>
            </a:r>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r>
              <a:rPr lang="nl-NL"/>
              <a:t>16 september 2014</a:t>
            </a:r>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r>
              <a:rPr lang="nl-NL"/>
              <a:t>Handsout presentatie informatiebijeenkomsten Romebedevaart </a:t>
            </a:r>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620E08E-0A1C-4CE2-8782-E8A529CE1E1B}" type="slidenum">
              <a:rPr lang="nl-NL"/>
              <a:pPr>
                <a:defRPr/>
              </a:pPr>
              <a:t>‹nr.›</a:t>
            </a:fld>
            <a:endParaRPr lang="nl-NL"/>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nl-NL"/>
              <a:t>Bisdom Haarlem-Amsterdam / VNB</a:t>
            </a:r>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r>
              <a:rPr lang="nl-NL"/>
              <a:t>16 september 2014</a:t>
            </a:r>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r>
              <a:rPr lang="nl-NL"/>
              <a:t>Handsout presentatie informatiebijeenkomsten Romebedevaart </a:t>
            </a:r>
            <a:endParaRPr lang="nl-NL"/>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3216E3A-1248-4FE1-BDD2-C1CE83BBC988}" type="slidenum">
              <a:rPr lang="nl-NL"/>
              <a:pPr>
                <a:defRPr/>
              </a:pPr>
              <a:t>‹nr.›</a:t>
            </a:fld>
            <a:endParaRPr lang="nl-NL"/>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Vul hier uw parochie/regio in</a:t>
            </a:r>
          </a:p>
        </p:txBody>
      </p:sp>
      <p:sp>
        <p:nvSpPr>
          <p:cNvPr id="1638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DC2171-B4AD-44FB-B0CE-06FA89CFE3DE}" type="slidenum">
              <a:rPr lang="nl-NL">
                <a:cs typeface="Arial" charset="0"/>
              </a:rPr>
              <a:pPr fontAlgn="base">
                <a:spcBef>
                  <a:spcPct val="0"/>
                </a:spcBef>
                <a:spcAft>
                  <a:spcPct val="0"/>
                </a:spcAft>
              </a:pPr>
              <a:t>1</a:t>
            </a:fld>
            <a:endParaRPr lang="nl-NL">
              <a:cs typeface="Arial" charset="0"/>
            </a:endParaRPr>
          </a:p>
        </p:txBody>
      </p:sp>
      <p:sp>
        <p:nvSpPr>
          <p:cNvPr id="16388"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16389"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16390"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481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3481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FED016-A6C9-4126-9188-E184537465C2}" type="slidenum">
              <a:rPr lang="nl-NL">
                <a:cs typeface="Arial" charset="0"/>
              </a:rPr>
              <a:pPr fontAlgn="base">
                <a:spcBef>
                  <a:spcPct val="0"/>
                </a:spcBef>
                <a:spcAft>
                  <a:spcPct val="0"/>
                </a:spcAft>
              </a:pPr>
              <a:t>10</a:t>
            </a:fld>
            <a:endParaRPr lang="nl-NL">
              <a:cs typeface="Arial" charset="0"/>
            </a:endParaRPr>
          </a:p>
        </p:txBody>
      </p:sp>
      <p:sp>
        <p:nvSpPr>
          <p:cNvPr id="34820"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34821"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34822"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68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Lunchen kunt u zo duur maken als u zelf wilt!</a:t>
            </a:r>
          </a:p>
          <a:p>
            <a:pPr>
              <a:spcBef>
                <a:spcPct val="0"/>
              </a:spcBef>
            </a:pPr>
            <a:r>
              <a:rPr lang="nl-NL" smtClean="0"/>
              <a:t>-Panini € 2- € 5</a:t>
            </a:r>
          </a:p>
          <a:p>
            <a:pPr>
              <a:spcBef>
                <a:spcPct val="0"/>
              </a:spcBef>
            </a:pPr>
            <a:r>
              <a:rPr lang="nl-NL" smtClean="0"/>
              <a:t>-Pizza in de hand € 2 - € 5</a:t>
            </a:r>
          </a:p>
          <a:p>
            <a:pPr>
              <a:spcBef>
                <a:spcPct val="0"/>
              </a:spcBef>
            </a:pPr>
            <a:r>
              <a:rPr lang="nl-NL" smtClean="0"/>
              <a:t>-Pizza/pasta met drankje in restaurant € 10 - € 15</a:t>
            </a:r>
          </a:p>
          <a:p>
            <a:pPr>
              <a:spcBef>
                <a:spcPct val="0"/>
              </a:spcBef>
            </a:pPr>
            <a:r>
              <a:rPr lang="nl-NL" smtClean="0"/>
              <a:t>-Uitgebreide lunch met meerdere gangen € 20 - € 30</a:t>
            </a:r>
          </a:p>
          <a:p>
            <a:pPr>
              <a:spcBef>
                <a:spcPct val="0"/>
              </a:spcBef>
            </a:pPr>
            <a:endParaRPr lang="nl-NL" smtClean="0"/>
          </a:p>
          <a:p>
            <a:pPr>
              <a:spcBef>
                <a:spcPct val="0"/>
              </a:spcBef>
            </a:pPr>
            <a:r>
              <a:rPr lang="nl-NL" smtClean="0"/>
              <a:t>Consumpties: bij de grote bezienswaardigheden zijn drankjes op het terras erg duur (cola € 5, wijn € 7, bier € 5), als u enkele straatjes door loopt zijn de prijzen al snel gehalveerd. </a:t>
            </a:r>
          </a:p>
          <a:p>
            <a:pPr>
              <a:spcBef>
                <a:spcPct val="0"/>
              </a:spcBef>
            </a:pPr>
            <a:endParaRPr lang="nl-NL" smtClean="0"/>
          </a:p>
        </p:txBody>
      </p:sp>
      <p:sp>
        <p:nvSpPr>
          <p:cNvPr id="3686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C4FC80-755D-4E08-9A2D-B6761B9F0A0E}" type="slidenum">
              <a:rPr lang="nl-NL">
                <a:cs typeface="Arial" charset="0"/>
              </a:rPr>
              <a:pPr fontAlgn="base">
                <a:spcBef>
                  <a:spcPct val="0"/>
                </a:spcBef>
                <a:spcAft>
                  <a:spcPct val="0"/>
                </a:spcAft>
              </a:pPr>
              <a:t>11</a:t>
            </a:fld>
            <a:endParaRPr lang="nl-NL">
              <a:cs typeface="Arial" charset="0"/>
            </a:endParaRPr>
          </a:p>
        </p:txBody>
      </p:sp>
      <p:sp>
        <p:nvSpPr>
          <p:cNvPr id="36868"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36869"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36870"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89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-Exacte programma van de busreis volgt nog, in ieder geval wordt Speyer aangedaan. </a:t>
            </a:r>
          </a:p>
          <a:p>
            <a:pPr>
              <a:spcBef>
                <a:spcPct val="0"/>
              </a:spcBef>
            </a:pPr>
            <a:r>
              <a:rPr lang="nl-NL" smtClean="0"/>
              <a:t>-Eucharistieviering in de Sint Pieter. Mooie start van de bedevaart met de hele groep!</a:t>
            </a:r>
          </a:p>
          <a:p>
            <a:pPr>
              <a:spcBef>
                <a:spcPct val="0"/>
              </a:spcBef>
            </a:pPr>
            <a:r>
              <a:rPr lang="nl-NL" smtClean="0"/>
              <a:t>-Angelus: is een katholiek gebed dat van oudsher driemaal daags gebeden wordt: om zes uur 's morgens, twaalf uur 's middags en zes uur 's avonds. Waar voorheen de gelovigen hun werkzaamheden stopten om te bidden is dit gebruik grotendeels in onbruik geraakt. De paus gaat iedere zondag, om 12 uur 's middags, voor in het angelusgebed. Dat doet hij vanuit het raam van zijn appartement in het Apostolisch Paleis. Na het angelus spreekt de paus een kort woord en begroet de pelgrims.</a:t>
            </a:r>
          </a:p>
          <a:p>
            <a:pPr>
              <a:spcBef>
                <a:spcPct val="0"/>
              </a:spcBef>
            </a:pPr>
            <a:r>
              <a:rPr lang="nl-NL" smtClean="0"/>
              <a:t>-In eigen groep stadswandeling door het oude Rome (langs o.a. Colosseum en Forum Romanum) en het Centrum van Rome (langs o.a. Spaanse Trappen, Trevi Fontein, Pantheon en Piazza Navona).</a:t>
            </a:r>
          </a:p>
        </p:txBody>
      </p:sp>
      <p:sp>
        <p:nvSpPr>
          <p:cNvPr id="3891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8E9F57-D0CE-415E-AE9B-83743FCEDFCD}" type="slidenum">
              <a:rPr lang="nl-NL">
                <a:cs typeface="Arial" charset="0"/>
              </a:rPr>
              <a:pPr fontAlgn="base">
                <a:spcBef>
                  <a:spcPct val="0"/>
                </a:spcBef>
                <a:spcAft>
                  <a:spcPct val="0"/>
                </a:spcAft>
              </a:pPr>
              <a:t>12</a:t>
            </a:fld>
            <a:endParaRPr lang="nl-NL">
              <a:cs typeface="Arial" charset="0"/>
            </a:endParaRPr>
          </a:p>
        </p:txBody>
      </p:sp>
      <p:sp>
        <p:nvSpPr>
          <p:cNvPr id="38916"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38917"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38918"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09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Enkele bezienswaardigheden</a:t>
            </a:r>
          </a:p>
          <a:p>
            <a:pPr>
              <a:spcBef>
                <a:spcPct val="0"/>
              </a:spcBef>
            </a:pPr>
            <a:endParaRPr lang="nl-NL" smtClean="0"/>
          </a:p>
          <a:p>
            <a:pPr>
              <a:spcBef>
                <a:spcPct val="0"/>
              </a:spcBef>
            </a:pPr>
            <a:r>
              <a:rPr lang="nl-NL" smtClean="0"/>
              <a:t>Vaticaan: Sint Pietersplein, Sint Pieter gebouwd op het graf van Petrus met de koepel die beklommen kan worden. De gigantische zuilengalerijen zijn de armen van God die de gelovigen omarmt. Het is bewezen dat Petrus daadwerkelijk onder de Sint Pieter begraven ligt. Voor het eerst in tientallen jaren dat de Sint Pieter helemaal uit de steigers is (renovatie is voltooid). Op het Sint Pietersplein vindt wekelijks het Angelus en de audiëntie plaats. </a:t>
            </a:r>
          </a:p>
        </p:txBody>
      </p:sp>
      <p:sp>
        <p:nvSpPr>
          <p:cNvPr id="40963" name="Tijdelijke aanduiding voor koptekst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40964"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40965" name="Tijdelijke aanduiding voor dianumm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BF37B2-3A0A-4437-A522-6BA2F5E9F895}" type="slidenum">
              <a:rPr lang="nl-NL">
                <a:cs typeface="Arial" charset="0"/>
              </a:rPr>
              <a:pPr fontAlgn="base">
                <a:spcBef>
                  <a:spcPct val="0"/>
                </a:spcBef>
                <a:spcAft>
                  <a:spcPct val="0"/>
                </a:spcAft>
              </a:pPr>
              <a:t>13</a:t>
            </a:fld>
            <a:endParaRPr lang="nl-NL">
              <a:cs typeface="Arial" charset="0"/>
            </a:endParaRPr>
          </a:p>
        </p:txBody>
      </p:sp>
      <p:sp>
        <p:nvSpPr>
          <p:cNvPr id="40966"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30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Colosseum, terug in de tijd van de gladiatoren. Momenteel staat het Colosseum in de steigers voor de renovatie. Met de bedevaart lopen we er langs en in de vrije dagdelen kunnen mensen er in. Het Colosseum is gebouwd door de inwoners van Jeruzalem en veroordeelde criminelen en werd voltooid in het jaar 80 (in 8 jaar tijd gebouwd). Het werd gebruikt voor grote feesten die soms dagen duurden. Het Colosseum heeft een omtrek van 527 meter. De hoogte van het Colosseum is 57 meter en het heeft 80 ingangen en plaats voor ongeveer 50.000 toeschouwers</a:t>
            </a:r>
          </a:p>
          <a:p>
            <a:pPr>
              <a:spcBef>
                <a:spcPct val="0"/>
              </a:spcBef>
            </a:pPr>
            <a:endParaRPr lang="nl-NL" smtClean="0"/>
          </a:p>
        </p:txBody>
      </p:sp>
      <p:sp>
        <p:nvSpPr>
          <p:cNvPr id="43011" name="Tijdelijke aanduiding voor koptekst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43012"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43013" name="Tijdelijke aanduiding voor dianumm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CDD1B5-B2B1-475D-99E3-B9D4C9431102}" type="slidenum">
              <a:rPr lang="nl-NL">
                <a:cs typeface="Arial" charset="0"/>
              </a:rPr>
              <a:pPr fontAlgn="base">
                <a:spcBef>
                  <a:spcPct val="0"/>
                </a:spcBef>
                <a:spcAft>
                  <a:spcPct val="0"/>
                </a:spcAft>
              </a:pPr>
              <a:t>14</a:t>
            </a:fld>
            <a:endParaRPr lang="nl-NL">
              <a:cs typeface="Arial" charset="0"/>
            </a:endParaRPr>
          </a:p>
        </p:txBody>
      </p:sp>
      <p:sp>
        <p:nvSpPr>
          <p:cNvPr id="43014"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50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Piazza Navona is een van de gezelligste pleinen van Rome. Op het plein zitten vele kunstenaars en is omringd met (dure) restaurantjes. Het plein is gebouwd op een oud theater/stadion en dat kun je zien omdat het nog steeds de vorm heeft van een oude renbaan. Vroeger ging het hier niet om de gladiatorengevechten maar juist om een mengeling van geestelijke en fysieke oefeningen, zoals concoursen in welsprekendheid, poëzie, hardloopwedstrijden, discuswerpen. Er staan op het plein drie grote fonteinen. </a:t>
            </a:r>
          </a:p>
        </p:txBody>
      </p:sp>
      <p:sp>
        <p:nvSpPr>
          <p:cNvPr id="45059" name="Tijdelijke aanduiding voor koptekst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45060"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45061" name="Tijdelijke aanduiding voor dianumm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BD4F5A-9CC1-4520-9937-7C3D888211B9}" type="slidenum">
              <a:rPr lang="nl-NL">
                <a:cs typeface="Arial" charset="0"/>
              </a:rPr>
              <a:pPr fontAlgn="base">
                <a:spcBef>
                  <a:spcPct val="0"/>
                </a:spcBef>
                <a:spcAft>
                  <a:spcPct val="0"/>
                </a:spcAft>
              </a:pPr>
              <a:t>15</a:t>
            </a:fld>
            <a:endParaRPr lang="nl-NL">
              <a:cs typeface="Arial" charset="0"/>
            </a:endParaRPr>
          </a:p>
        </p:txBody>
      </p:sp>
      <p:sp>
        <p:nvSpPr>
          <p:cNvPr id="45062"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710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4710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A87C50-794E-4786-AF27-51CE37A0F216}" type="slidenum">
              <a:rPr lang="nl-NL">
                <a:cs typeface="Arial" charset="0"/>
              </a:rPr>
              <a:pPr fontAlgn="base">
                <a:spcBef>
                  <a:spcPct val="0"/>
                </a:spcBef>
                <a:spcAft>
                  <a:spcPct val="0"/>
                </a:spcAft>
              </a:pPr>
              <a:t>16</a:t>
            </a:fld>
            <a:endParaRPr lang="nl-NL">
              <a:cs typeface="Arial" charset="0"/>
            </a:endParaRPr>
          </a:p>
        </p:txBody>
      </p:sp>
      <p:sp>
        <p:nvSpPr>
          <p:cNvPr id="47108"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47109"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47110"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91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De basiliek is een van de zeven pelgrimskerken van Rome en een van de vier pauselijke basilieken.</a:t>
            </a:r>
          </a:p>
          <a:p>
            <a:pPr>
              <a:spcBef>
                <a:spcPct val="0"/>
              </a:spcBef>
            </a:pPr>
            <a:r>
              <a:rPr lang="nl-NL" smtClean="0"/>
              <a:t>De kerk werd in 431 door paus Sixtus III gesticht ter herinnering aan het concilie van Efeze in hetzelfde jaar. De wijding aan Maria betekent het pauselijk goedkeuren van de besluiten van dit concilie, waar men onder andere de positie van Maria als moeder van Christus bepaald had. </a:t>
            </a:r>
          </a:p>
          <a:p>
            <a:pPr>
              <a:spcBef>
                <a:spcPct val="0"/>
              </a:spcBef>
            </a:pPr>
            <a:r>
              <a:rPr lang="nl-NL" smtClean="0"/>
              <a:t>-In de begindagen van augustus hadden Johannes en zijn vrouw beiden een ongewone droom. Zij hadden gedroomd dat Maria hen opdracht gaf om een kerk te stichten op een van de zeven heuvels van Rome. Maria had hen in die droom verteld dat de exacte plaats duidelijk zou worden door sneeuw. Johannes besloot zijn opmerkelijke droom voor te leggen aan paus Liberius. Deze beweerde exact hetzelfde gedroomd te hebben en daarop gingen Johannes, zijn vrouw en paus Liberius op 5 augustus naar de heuvel Esquilijn, waar zij in hartje zomer sneeuw aantroffen in de vorm van een fundament van een kerk. De bouw van de kerk werd daarop direct gestart. </a:t>
            </a:r>
          </a:p>
          <a:p>
            <a:pPr>
              <a:spcBef>
                <a:spcPct val="0"/>
              </a:spcBef>
            </a:pPr>
            <a:r>
              <a:rPr lang="nl-NL" smtClean="0"/>
              <a:t>-Prinses Irene is hier getrouwd.</a:t>
            </a:r>
          </a:p>
          <a:p>
            <a:pPr>
              <a:spcBef>
                <a:spcPct val="0"/>
              </a:spcBef>
            </a:pPr>
            <a:endParaRPr lang="nl-NL" smtClean="0"/>
          </a:p>
          <a:p>
            <a:pPr>
              <a:spcBef>
                <a:spcPct val="0"/>
              </a:spcBef>
            </a:pPr>
            <a:endParaRPr lang="nl-NL" smtClean="0"/>
          </a:p>
        </p:txBody>
      </p:sp>
      <p:sp>
        <p:nvSpPr>
          <p:cNvPr id="49155" name="Tijdelijke aanduiding voor koptekst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49156" name="Tijdelijke aanduiding voor datum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
        <p:nvSpPr>
          <p:cNvPr id="49157" name="Tijdelijke aanduiding voor voettekst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49158" name="Tijdelijke aanduiding voor dianumm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E8E17-A715-46D6-8B7A-2838F46356AD}" type="slidenum">
              <a:rPr lang="nl-NL">
                <a:cs typeface="Arial" charset="0"/>
              </a:rPr>
              <a:pPr fontAlgn="base">
                <a:spcBef>
                  <a:spcPct val="0"/>
                </a:spcBef>
                <a:spcAft>
                  <a:spcPct val="0"/>
                </a:spcAft>
              </a:pPr>
              <a:t>17</a:t>
            </a:fld>
            <a:endParaRPr lang="nl-N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120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De Santa Maria in Trastevere is waarschijnlijk de oudste Mariakerk van Rome en vormt met het ervoor gelegen plein het centrum van de wijk Trastevere. De prachtige goudkleurige mozaïeken op de triomfboog tonen beelden uit het leven van Maria: Maria geboorte, Maria boodschap, de Geboorte van Jezus, de Aanbidding der Wijzen, de Opdracht van Jezus in de Tempel en de Dood van Maria. Ondanks barokke verbouwingen en vervangingen heeft de kerk toch haar middeleeuwse karakter behouden.</a:t>
            </a:r>
          </a:p>
        </p:txBody>
      </p:sp>
      <p:sp>
        <p:nvSpPr>
          <p:cNvPr id="51203" name="Tijdelijke aanduiding voor koptekst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51204" name="Tijdelijke aanduiding voor datum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
        <p:nvSpPr>
          <p:cNvPr id="51205" name="Tijdelijke aanduiding voor voettekst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51206" name="Tijdelijke aanduiding voor dianumm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56C744-DC31-4A94-AF6E-F00CB8C5E2F9}" type="slidenum">
              <a:rPr lang="nl-NL">
                <a:cs typeface="Arial" charset="0"/>
              </a:rPr>
              <a:pPr fontAlgn="base">
                <a:spcBef>
                  <a:spcPct val="0"/>
                </a:spcBef>
                <a:spcAft>
                  <a:spcPct val="0"/>
                </a:spcAft>
              </a:pPr>
              <a:t>18</a:t>
            </a:fld>
            <a:endParaRPr lang="nl-N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325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Het Forum Romanum was in de oudheid het centrum van Rome. Het forum was in de gloriedagen van het Romeinse Rijk zowel het politieke, juridische, religieuze en commerciële centrum van de stad. Tegenwoordig kunt u de opgravingen bezoeken, met uw gids kunt u het oude centrum bekijken en ontdekken waar het Huis van de Maagden, de verschillende tempels, basilieken en politieke gebouwen waren. Enkele zuilen en triomfbogen staan nog steeds overeind.  </a:t>
            </a:r>
          </a:p>
        </p:txBody>
      </p:sp>
      <p:sp>
        <p:nvSpPr>
          <p:cNvPr id="53251" name="Tijdelijke aanduiding voor koptekst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53252" name="Tijdelijke aanduiding voor datum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
        <p:nvSpPr>
          <p:cNvPr id="53253" name="Tijdelijke aanduiding voor voettekst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53254" name="Tijdelijke aanduiding voor dianumm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6B6451-8682-4E69-A95F-5982DD1FAAF5}" type="slidenum">
              <a:rPr lang="nl-NL">
                <a:cs typeface="Arial" charset="0"/>
              </a:rPr>
              <a:pPr fontAlgn="base">
                <a:spcBef>
                  <a:spcPct val="0"/>
                </a:spcBef>
                <a:spcAft>
                  <a:spcPct val="0"/>
                </a:spcAft>
              </a:pPr>
              <a:t>19</a:t>
            </a:fld>
            <a:endParaRPr lang="nl-N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84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B32C00-82B2-4D14-8C56-8FCBCB15158E}" type="slidenum">
              <a:rPr lang="nl-NL">
                <a:cs typeface="Arial" charset="0"/>
              </a:rPr>
              <a:pPr fontAlgn="base">
                <a:spcBef>
                  <a:spcPct val="0"/>
                </a:spcBef>
                <a:spcAft>
                  <a:spcPct val="0"/>
                </a:spcAft>
              </a:pPr>
              <a:t>2</a:t>
            </a:fld>
            <a:endParaRPr lang="nl-NL">
              <a:cs typeface="Arial" charset="0"/>
            </a:endParaRPr>
          </a:p>
        </p:txBody>
      </p:sp>
      <p:sp>
        <p:nvSpPr>
          <p:cNvPr id="18436"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18437"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18438"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529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Spaanse Trappen waar niets Spaans aan is. Het is gebouwd door de Fransen die de Franse kerk wilden verbinden aan de trappen. De Trappen hebben de naam gekregen door de Spaanse ambassade die onderaan de trappen is gevestigd. In de lente zijn de trappen voorzien van veel bloemen. Op 8 december - het feest van Maria Onbevlekt Ontvangen - brengt de paus traditioneel een bloemenhulde aan het Mariabeeld aan de voet van de Spaanse Trappen. Als u bovenaan de trappen naar links gaat komt u uit bij Villa Borghese, vanuit hier heeft u het beste uitzicht over Rome. </a:t>
            </a:r>
          </a:p>
        </p:txBody>
      </p:sp>
      <p:sp>
        <p:nvSpPr>
          <p:cNvPr id="55299" name="Tijdelijke aanduiding voor koptekst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55300"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55301" name="Tijdelijke aanduiding voor dianumm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FE0E00-B1F7-40FF-8834-87187568CB80}" type="slidenum">
              <a:rPr lang="nl-NL">
                <a:cs typeface="Arial" charset="0"/>
              </a:rPr>
              <a:pPr fontAlgn="base">
                <a:spcBef>
                  <a:spcPct val="0"/>
                </a:spcBef>
                <a:spcAft>
                  <a:spcPct val="0"/>
                </a:spcAft>
              </a:pPr>
              <a:t>20</a:t>
            </a:fld>
            <a:endParaRPr lang="nl-NL">
              <a:cs typeface="Arial" charset="0"/>
            </a:endParaRPr>
          </a:p>
        </p:txBody>
      </p:sp>
      <p:sp>
        <p:nvSpPr>
          <p:cNvPr id="55302"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73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De basiliek is een van de zeven pelgrimskerken van Rome en de oudste en in kerkelijke rang voornaamste van de vier pauselijke basilieken in Rome. Voor Rooms-katholieken heeft de Sint-Jan van Lateranen een bijzondere betekenis. Als bisschopskerk (kathedraal) van het bisdom Rome, waar de huidige paus Franciscus bisschop van is, is zij formeel de hoofdkerk van de wereldkerk (en als zodanig in rang belangrijker dan de Sint-Pietersbasiliek). De kerk is opgedragen aan Jezus Christus zelf. Maar ook is zij toegewijd aan Johannes de Doper en Johannes de Evangelist. </a:t>
            </a:r>
          </a:p>
        </p:txBody>
      </p:sp>
      <p:sp>
        <p:nvSpPr>
          <p:cNvPr id="57347" name="Tijdelijke aanduiding voor koptekst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57348"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57349" name="Tijdelijke aanduiding voor dianumm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58655D-53CD-485B-93DD-47368AF69F9F}" type="slidenum">
              <a:rPr lang="nl-NL">
                <a:cs typeface="Arial" charset="0"/>
              </a:rPr>
              <a:pPr fontAlgn="base">
                <a:spcBef>
                  <a:spcPct val="0"/>
                </a:spcBef>
                <a:spcAft>
                  <a:spcPct val="0"/>
                </a:spcAft>
              </a:pPr>
              <a:t>21</a:t>
            </a:fld>
            <a:endParaRPr lang="nl-NL">
              <a:cs typeface="Arial" charset="0"/>
            </a:endParaRPr>
          </a:p>
        </p:txBody>
      </p:sp>
      <p:sp>
        <p:nvSpPr>
          <p:cNvPr id="57350"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93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5939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9C50D1-FF24-4B0F-98EB-372AF452A03D}" type="slidenum">
              <a:rPr lang="nl-NL">
                <a:cs typeface="Arial" charset="0"/>
              </a:rPr>
              <a:pPr fontAlgn="base">
                <a:spcBef>
                  <a:spcPct val="0"/>
                </a:spcBef>
                <a:spcAft>
                  <a:spcPct val="0"/>
                </a:spcAft>
              </a:pPr>
              <a:t>22</a:t>
            </a:fld>
            <a:endParaRPr lang="nl-NL">
              <a:cs typeface="Arial" charset="0"/>
            </a:endParaRPr>
          </a:p>
        </p:txBody>
      </p:sp>
      <p:sp>
        <p:nvSpPr>
          <p:cNvPr id="59396"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59397"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59398"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14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Paus Franciscus tijdens de audiëntie op het Sint Pietersplein. Opvallend: deze Paus rijdt het hele Sint Pietersplein rond in 30-45 minuten om iedereen te kunnen begroeten, terwijl de vorige Paus hier slechts 15 -20 minuten aan besteedde.</a:t>
            </a:r>
          </a:p>
          <a:p>
            <a:pPr>
              <a:spcBef>
                <a:spcPct val="0"/>
              </a:spcBef>
            </a:pPr>
            <a:r>
              <a:rPr lang="nl-NL" smtClean="0"/>
              <a:t>De audiëntie start rond 10.00 uur en is afgelopen om 11.30 uur.</a:t>
            </a:r>
          </a:p>
          <a:p>
            <a:pPr>
              <a:spcBef>
                <a:spcPct val="0"/>
              </a:spcBef>
            </a:pPr>
            <a:endParaRPr lang="nl-NL" smtClean="0"/>
          </a:p>
        </p:txBody>
      </p:sp>
      <p:sp>
        <p:nvSpPr>
          <p:cNvPr id="61443" name="Tijdelijke aanduiding voor koptekst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61444"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61445" name="Tijdelijke aanduiding voor dianumm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148FAB-AD23-41E7-83E1-4A83C041689F}" type="slidenum">
              <a:rPr lang="nl-NL">
                <a:cs typeface="Arial" charset="0"/>
              </a:rPr>
              <a:pPr fontAlgn="base">
                <a:spcBef>
                  <a:spcPct val="0"/>
                </a:spcBef>
                <a:spcAft>
                  <a:spcPct val="0"/>
                </a:spcAft>
              </a:pPr>
              <a:t>23</a:t>
            </a:fld>
            <a:endParaRPr lang="nl-NL">
              <a:cs typeface="Arial" charset="0"/>
            </a:endParaRPr>
          </a:p>
        </p:txBody>
      </p:sp>
      <p:sp>
        <p:nvSpPr>
          <p:cNvPr id="61446"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349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Paulus buiten de Muren werd in opdracht van keizer Constantijn als een kleine basiliek boven het traditionele graf van de apostel Paulus gebouwd. Ligt buiten de oorspronkelijke stadsmuren, maar is goed bereikbaar per metro of bus. Je wordt verwelkomd door het majestueuze beeld van de H. Paulus en door de kolossale vierhoekige zuilengang om de basiliek binnen te gaan.  Herkenbaar aan de geschilderde portretten van alle Pausen vanaf Petrus. De huidige Paus is altijd verlicht en ook de Nederlandse Paus Adrianus is te vinden. Heeft een prachtig goudkleurig mozaïek aan zowel de buiten- als binnenkant.  </a:t>
            </a:r>
          </a:p>
        </p:txBody>
      </p:sp>
      <p:sp>
        <p:nvSpPr>
          <p:cNvPr id="63491" name="Tijdelijke aanduiding voor koptekst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63492"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63493" name="Tijdelijke aanduiding voor dianumm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D49CDB-C336-4DEB-BBDB-D460D3F30D04}" type="slidenum">
              <a:rPr lang="nl-NL">
                <a:cs typeface="Arial" charset="0"/>
              </a:rPr>
              <a:pPr fontAlgn="base">
                <a:spcBef>
                  <a:spcPct val="0"/>
                </a:spcBef>
                <a:spcAft>
                  <a:spcPct val="0"/>
                </a:spcAft>
              </a:pPr>
              <a:t>24</a:t>
            </a:fld>
            <a:endParaRPr lang="nl-NL">
              <a:cs typeface="Arial" charset="0"/>
            </a:endParaRPr>
          </a:p>
        </p:txBody>
      </p:sp>
      <p:sp>
        <p:nvSpPr>
          <p:cNvPr id="63494"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 name="Tijdelijke aanduiding voor notities 2"/>
          <p:cNvSpPr>
            <a:spLocks noGrp="1"/>
          </p:cNvSpPr>
          <p:nvPr>
            <p:ph type="body" idx="1"/>
          </p:nvPr>
        </p:nvSpPr>
        <p:spPr/>
        <p:txBody>
          <a:bodyPr/>
          <a:lstStyle/>
          <a:p>
            <a:pPr fontAlgn="auto">
              <a:spcBef>
                <a:spcPts val="0"/>
              </a:spcBef>
              <a:spcAft>
                <a:spcPts val="0"/>
              </a:spcAft>
              <a:defRPr/>
            </a:pPr>
            <a:r>
              <a:rPr lang="nl-NL" dirty="0" smtClean="0"/>
              <a:t>Haal hier de programmasuggestie uit die u niet aan gaat doen met uw groep!! Bepaal van te voren met uw medeambassadeur / </a:t>
            </a:r>
            <a:r>
              <a:rPr lang="nl-NL" dirty="0" err="1" smtClean="0"/>
              <a:t>pasto</a:t>
            </a:r>
            <a:r>
              <a:rPr lang="nl-NL" dirty="0" smtClean="0"/>
              <a:t>(o)r wat jullie als groep aan willen doen en communiceer dit. Hoe meer keuze men heeft hoe moeilijker het wordt om uw groep bij elkaar te houden.</a:t>
            </a:r>
          </a:p>
          <a:p>
            <a:pPr fontAlgn="auto">
              <a:spcBef>
                <a:spcPts val="0"/>
              </a:spcBef>
              <a:spcAft>
                <a:spcPts val="0"/>
              </a:spcAft>
              <a:defRPr/>
            </a:pPr>
            <a:endParaRPr lang="nl-NL" dirty="0" smtClean="0"/>
          </a:p>
          <a:p>
            <a:pPr fontAlgn="auto">
              <a:spcBef>
                <a:spcPts val="0"/>
              </a:spcBef>
              <a:spcAft>
                <a:spcPts val="0"/>
              </a:spcAft>
              <a:defRPr/>
            </a:pPr>
            <a:r>
              <a:rPr lang="nl-NL" dirty="0" smtClean="0"/>
              <a:t>-De exacte data en tijden van de verschillende programmasuggesties volgen nog, Antoine </a:t>
            </a:r>
            <a:r>
              <a:rPr lang="nl-NL" dirty="0" err="1" smtClean="0"/>
              <a:t>Bodar</a:t>
            </a:r>
            <a:r>
              <a:rPr lang="nl-NL" dirty="0" smtClean="0"/>
              <a:t> zal bijv. één dag beschikbaar zijn en kan niet 3 dagen vrij maken voor onze groepen. </a:t>
            </a:r>
          </a:p>
          <a:p>
            <a:pPr fontAlgn="auto">
              <a:spcBef>
                <a:spcPts val="0"/>
              </a:spcBef>
              <a:spcAft>
                <a:spcPts val="0"/>
              </a:spcAft>
              <a:defRPr/>
            </a:pPr>
            <a:r>
              <a:rPr lang="nl-NL" dirty="0" smtClean="0"/>
              <a:t>-Vooraf zal geïnventariseerd worden wie waar bij aan wil sluiten en op welk moment.</a:t>
            </a:r>
          </a:p>
          <a:p>
            <a:pPr fontAlgn="auto">
              <a:spcBef>
                <a:spcPts val="0"/>
              </a:spcBef>
              <a:spcAft>
                <a:spcPts val="0"/>
              </a:spcAft>
              <a:defRPr/>
            </a:pPr>
            <a:endParaRPr lang="nl-NL" dirty="0" smtClean="0"/>
          </a:p>
          <a:p>
            <a:pPr marL="171450" indent="-171450" fontAlgn="auto">
              <a:spcBef>
                <a:spcPts val="0"/>
              </a:spcBef>
              <a:spcAft>
                <a:spcPts val="0"/>
              </a:spcAft>
              <a:buFont typeface="Wingdings"/>
              <a:buChar char="à"/>
              <a:defRPr/>
            </a:pPr>
            <a:r>
              <a:rPr lang="nl-NL" dirty="0" smtClean="0">
                <a:sym typeface="Wingdings" panose="05000000000000000000" pitchFamily="2" charset="2"/>
              </a:rPr>
              <a:t>Concert kathedrale koor in de Santa Maria in </a:t>
            </a:r>
            <a:r>
              <a:rPr lang="nl-NL" dirty="0" err="1" smtClean="0">
                <a:sym typeface="Wingdings" panose="05000000000000000000" pitchFamily="2" charset="2"/>
              </a:rPr>
              <a:t>Trastevere</a:t>
            </a:r>
            <a:r>
              <a:rPr lang="nl-NL" dirty="0" smtClean="0">
                <a:sym typeface="Wingdings" panose="05000000000000000000" pitchFamily="2" charset="2"/>
              </a:rPr>
              <a:t> (onder voorbehoud)</a:t>
            </a:r>
          </a:p>
          <a:p>
            <a:pPr marL="171450" indent="-171450" fontAlgn="auto">
              <a:spcBef>
                <a:spcPts val="0"/>
              </a:spcBef>
              <a:spcAft>
                <a:spcPts val="0"/>
              </a:spcAft>
              <a:buFont typeface="Wingdings"/>
              <a:buChar char="à"/>
              <a:defRPr/>
            </a:pPr>
            <a:r>
              <a:rPr lang="nl-NL" dirty="0" smtClean="0">
                <a:sym typeface="Wingdings" panose="05000000000000000000" pitchFamily="2" charset="2"/>
              </a:rPr>
              <a:t>Sant’ </a:t>
            </a:r>
            <a:r>
              <a:rPr lang="nl-NL" dirty="0" err="1" smtClean="0">
                <a:sym typeface="Wingdings" panose="05000000000000000000" pitchFamily="2" charset="2"/>
              </a:rPr>
              <a:t>Egidiobeweging</a:t>
            </a:r>
            <a:r>
              <a:rPr lang="nl-NL" dirty="0" smtClean="0">
                <a:sym typeface="Wingdings" panose="05000000000000000000" pitchFamily="2" charset="2"/>
              </a:rPr>
              <a:t> zet zich in voor vrede op aarde en de armen met verschillende projecten. </a:t>
            </a:r>
          </a:p>
          <a:p>
            <a:pPr marL="171450" indent="-171450" fontAlgn="auto">
              <a:spcBef>
                <a:spcPts val="0"/>
              </a:spcBef>
              <a:spcAft>
                <a:spcPts val="0"/>
              </a:spcAft>
              <a:buFont typeface="Wingdings"/>
              <a:buChar char="à"/>
              <a:defRPr/>
            </a:pPr>
            <a:r>
              <a:rPr lang="nl-NL" dirty="0" smtClean="0">
                <a:sym typeface="Wingdings" panose="05000000000000000000" pitchFamily="2" charset="2"/>
              </a:rPr>
              <a:t>Avondgebed: Vespersviering van </a:t>
            </a:r>
            <a:r>
              <a:rPr lang="nl-NL" dirty="0" err="1" smtClean="0">
                <a:sym typeface="Wingdings" panose="05000000000000000000" pitchFamily="2" charset="2"/>
              </a:rPr>
              <a:t>ca</a:t>
            </a:r>
            <a:r>
              <a:rPr lang="nl-NL" dirty="0" smtClean="0">
                <a:sym typeface="Wingdings" panose="05000000000000000000" pitchFamily="2" charset="2"/>
              </a:rPr>
              <a:t> 30 minuten in de Santa Maria in </a:t>
            </a:r>
            <a:r>
              <a:rPr lang="nl-NL" dirty="0" err="1" smtClean="0">
                <a:sym typeface="Wingdings" panose="05000000000000000000" pitchFamily="2" charset="2"/>
              </a:rPr>
              <a:t>Trastevere</a:t>
            </a:r>
            <a:endParaRPr lang="nl-NL" dirty="0" smtClean="0">
              <a:sym typeface="Wingdings" panose="05000000000000000000" pitchFamily="2" charset="2"/>
            </a:endParaRPr>
          </a:p>
          <a:p>
            <a:pPr marL="171450" indent="-171450" fontAlgn="auto">
              <a:spcBef>
                <a:spcPts val="0"/>
              </a:spcBef>
              <a:spcAft>
                <a:spcPts val="0"/>
              </a:spcAft>
              <a:buFont typeface="Wingdings"/>
              <a:buChar char="à"/>
              <a:defRPr/>
            </a:pPr>
            <a:r>
              <a:rPr lang="nl-NL" dirty="0" smtClean="0">
                <a:sym typeface="Wingdings" panose="05000000000000000000" pitchFamily="2" charset="2"/>
              </a:rPr>
              <a:t>Villa </a:t>
            </a:r>
            <a:r>
              <a:rPr lang="nl-NL" dirty="0" err="1" smtClean="0">
                <a:sym typeface="Wingdings" panose="05000000000000000000" pitchFamily="2" charset="2"/>
              </a:rPr>
              <a:t>Borghese</a:t>
            </a:r>
            <a:r>
              <a:rPr lang="nl-NL" dirty="0" smtClean="0">
                <a:sym typeface="Wingdings" panose="05000000000000000000" pitchFamily="2" charset="2"/>
              </a:rPr>
              <a:t> is het park van Rome en vergelijkbaar met </a:t>
            </a:r>
            <a:r>
              <a:rPr lang="nl-NL" dirty="0" err="1" smtClean="0">
                <a:sym typeface="Wingdings" panose="05000000000000000000" pitchFamily="2" charset="2"/>
              </a:rPr>
              <a:t>Parc</a:t>
            </a:r>
            <a:r>
              <a:rPr lang="nl-NL" dirty="0" smtClean="0">
                <a:sym typeface="Wingdings" panose="05000000000000000000" pitchFamily="2" charset="2"/>
              </a:rPr>
              <a:t> du Luxembourg in Parijs. Met vele beelden, meren en groen kunt u daar heerlijk ontspannen. </a:t>
            </a:r>
            <a:endParaRPr lang="nl-NL" dirty="0" smtClean="0"/>
          </a:p>
          <a:p>
            <a:pPr fontAlgn="auto">
              <a:spcBef>
                <a:spcPts val="0"/>
              </a:spcBef>
              <a:spcAft>
                <a:spcPts val="0"/>
              </a:spcAft>
              <a:defRPr/>
            </a:pPr>
            <a:endParaRPr lang="nl-NL" dirty="0" smtClean="0"/>
          </a:p>
        </p:txBody>
      </p:sp>
      <p:sp>
        <p:nvSpPr>
          <p:cNvPr id="6553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0C7555-F4D1-46C7-ACB8-2FB236BC0A02}" type="slidenum">
              <a:rPr lang="nl-NL">
                <a:cs typeface="Arial" charset="0"/>
              </a:rPr>
              <a:pPr fontAlgn="base">
                <a:spcBef>
                  <a:spcPct val="0"/>
                </a:spcBef>
                <a:spcAft>
                  <a:spcPct val="0"/>
                </a:spcAft>
              </a:pPr>
              <a:t>25</a:t>
            </a:fld>
            <a:endParaRPr lang="nl-NL">
              <a:cs typeface="Arial" charset="0"/>
            </a:endParaRPr>
          </a:p>
        </p:txBody>
      </p:sp>
      <p:sp>
        <p:nvSpPr>
          <p:cNvPr id="65540"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65541"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65542"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75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Wingdings" pitchFamily="2" charset="2"/>
              <a:buChar char="à"/>
            </a:pPr>
            <a:r>
              <a:rPr lang="nl-NL" smtClean="0">
                <a:sym typeface="Wingdings" pitchFamily="2" charset="2"/>
              </a:rPr>
              <a:t>Mgr. Escriva is de stichter van het Opus Dei en ligt begraven in Rome. Het Opus Dei legt de nadruk op de heiligheid in het dagelijkse leven. Bezoek van het graf van Mgr. Escriva met rondleiding door de kerk van Onze Lieve Vrouw van de Vrede.</a:t>
            </a:r>
          </a:p>
          <a:p>
            <a:pPr marL="171450" indent="-171450">
              <a:spcBef>
                <a:spcPct val="0"/>
              </a:spcBef>
              <a:buFont typeface="Wingdings" pitchFamily="2" charset="2"/>
              <a:buChar char="à"/>
            </a:pPr>
            <a:r>
              <a:rPr lang="nl-NL" smtClean="0">
                <a:sym typeface="Wingdings" pitchFamily="2" charset="2"/>
              </a:rPr>
              <a:t>San Pietro in Vincoli: De basiliek </a:t>
            </a:r>
            <a:r>
              <a:rPr lang="nl-NL" smtClean="0"/>
              <a:t>dankt haar bestaan aan Eudoxia, dochter van Theodosius de Jonge. Haar moeder had haar de ketens gestuurd (welke ze van de bisschop Juvenalus van Jeruzalem gekregen had) waaraan de apostel Petrus geketend was. Volgens de legende was Petrus op bevel van koning Herodes in Jeruzalem aan de ketting gelegd en verscheen er een engel die hem bevrijdde. Petrus ging naar Rome waar hij gekruisigd werd. Voor de ketens (</a:t>
            </a:r>
            <a:r>
              <a:rPr lang="nl-NL" i="1" smtClean="0"/>
              <a:t>vincoli</a:t>
            </a:r>
            <a:r>
              <a:rPr lang="nl-NL" smtClean="0"/>
              <a:t>) die vanuit Jeruzalem naar Rome kwamen, stichtte de echtgenote van keizer Valentinianus in de vijfde eeuw een kerk binnen de muren van een antiek paleis. De kerk is vooral bekend omdat deze plaats biedt aan het grafmonument voor Paus Julius II, ontworpen en deels gemaakt door Michelangelo. Het meest prominente en bekende beeld van dit grafmonument is het standbeeld van Mozes. Het beeldt Mozes uit na zijn terugkeer van de berg Sinaï met de tien gebodstafels.</a:t>
            </a:r>
            <a:endParaRPr lang="nl-NL" smtClean="0">
              <a:sym typeface="Wingdings" pitchFamily="2" charset="2"/>
            </a:endParaRPr>
          </a:p>
          <a:p>
            <a:pPr marL="171450" indent="-171450">
              <a:spcBef>
                <a:spcPct val="0"/>
              </a:spcBef>
              <a:buFont typeface="Wingdings" pitchFamily="2" charset="2"/>
              <a:buChar char="à"/>
            </a:pPr>
            <a:r>
              <a:rPr lang="nl-NL" smtClean="0">
                <a:sym typeface="Wingdings" pitchFamily="2" charset="2"/>
              </a:rPr>
              <a:t>Il Gesu is de tweede Jezuïetenkerk van Rome uit de 16</a:t>
            </a:r>
            <a:r>
              <a:rPr lang="nl-NL" baseline="30000" smtClean="0">
                <a:sym typeface="Wingdings" pitchFamily="2" charset="2"/>
              </a:rPr>
              <a:t>e</a:t>
            </a:r>
            <a:r>
              <a:rPr lang="nl-NL" smtClean="0">
                <a:sym typeface="Wingdings" pitchFamily="2" charset="2"/>
              </a:rPr>
              <a:t> eeuw, ontworpen door o.a. Michelangelo. </a:t>
            </a:r>
            <a:r>
              <a:rPr lang="nl-NL" smtClean="0"/>
              <a:t>De kerstkribbe in de Gesù wordt beschouwd als een van de mooiste in Rome. De naam van deze kerk betekent </a:t>
            </a:r>
            <a:r>
              <a:rPr lang="nl-NL" i="1" smtClean="0"/>
              <a:t>De allerheiligste naam van Jezus. </a:t>
            </a:r>
            <a:r>
              <a:rPr lang="nl-NL" smtClean="0"/>
              <a:t>De Gesù was het model voor kerken gebouwd tijdens de contrareformatie en de barok. In het begin waren de decoraties eenvoudig en vroom. Maar in de tweede helft van de 17e eeuw besloten de Jezuïeten om kunst te gebruiken om de triomfen van de Kerk en de Orde te illustreren.</a:t>
            </a:r>
            <a:endParaRPr lang="nl-NL" smtClean="0">
              <a:sym typeface="Wingdings" pitchFamily="2" charset="2"/>
            </a:endParaRPr>
          </a:p>
          <a:p>
            <a:pPr marL="171450" indent="-171450">
              <a:spcBef>
                <a:spcPct val="0"/>
              </a:spcBef>
              <a:buFont typeface="Wingdings" pitchFamily="2" charset="2"/>
              <a:buChar char="à"/>
            </a:pPr>
            <a:r>
              <a:rPr lang="nl-NL" smtClean="0">
                <a:sym typeface="Wingdings" pitchFamily="2" charset="2"/>
              </a:rPr>
              <a:t>Ostia Antica: Ostia </a:t>
            </a:r>
            <a:r>
              <a:rPr lang="nl-NL" smtClean="0"/>
              <a:t>was in de Romeinse tijd de havenplaats van Rome. De stad is grotendeels bewaard en opgegraven, en is een van de best bewaarde Romeinse steden in Italië. De opgravingen liggen bij het moderne plaatsje Ostia Antica, zo’n 30 km van Rome. De stad was met Rome verbonden door de Tiber en door een weg.</a:t>
            </a:r>
            <a:endParaRPr lang="nl-NL" smtClean="0">
              <a:sym typeface="Wingdings" pitchFamily="2" charset="2"/>
            </a:endParaRPr>
          </a:p>
          <a:p>
            <a:pPr marL="171450" indent="-171450">
              <a:spcBef>
                <a:spcPct val="0"/>
              </a:spcBef>
              <a:buFont typeface="Wingdings" pitchFamily="2" charset="2"/>
              <a:buChar char="à"/>
            </a:pPr>
            <a:r>
              <a:rPr lang="nl-NL" smtClean="0">
                <a:sym typeface="Wingdings" pitchFamily="2" charset="2"/>
              </a:rPr>
              <a:t>Trastevere: </a:t>
            </a:r>
            <a:r>
              <a:rPr lang="nl-NL" smtClean="0"/>
              <a:t>Wat Trastevere zo leuk maakt is de sfeer. Het is veel meer een klein dorp in een grote stad met smalle straten, vele cafe’s en restaurants en middeleeuwse volkswoningen. 's Ochtends komt het leven hier heel langzaam op gang maar in de namiddag gaat Trastevere bruisen van activiteit om over de avond en nacht nog maar niet te spreken. Trastevere kent vele lokale winkels, een bijna dagelijkse markt met verse etenswaren en veel, heel veel restaurants en bars. </a:t>
            </a:r>
          </a:p>
        </p:txBody>
      </p:sp>
      <p:sp>
        <p:nvSpPr>
          <p:cNvPr id="6758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C36802-2CA7-4CBE-832C-6256E1475408}" type="slidenum">
              <a:rPr lang="nl-NL">
                <a:cs typeface="Arial" charset="0"/>
              </a:rPr>
              <a:pPr fontAlgn="base">
                <a:spcBef>
                  <a:spcPct val="0"/>
                </a:spcBef>
                <a:spcAft>
                  <a:spcPct val="0"/>
                </a:spcAft>
              </a:pPr>
              <a:t>26</a:t>
            </a:fld>
            <a:endParaRPr lang="nl-NL">
              <a:cs typeface="Arial" charset="0"/>
            </a:endParaRPr>
          </a:p>
        </p:txBody>
      </p:sp>
      <p:sp>
        <p:nvSpPr>
          <p:cNvPr id="67588"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67589"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67590"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 name="Tijdelijke aanduiding voor notities 2"/>
          <p:cNvSpPr>
            <a:spLocks noGrp="1"/>
          </p:cNvSpPr>
          <p:nvPr>
            <p:ph type="body" idx="1"/>
          </p:nvPr>
        </p:nvSpPr>
        <p:spPr/>
        <p:txBody>
          <a:bodyPr/>
          <a:lstStyle/>
          <a:p>
            <a:pPr fontAlgn="auto">
              <a:spcBef>
                <a:spcPts val="0"/>
              </a:spcBef>
              <a:spcAft>
                <a:spcPts val="0"/>
              </a:spcAft>
              <a:defRPr/>
            </a:pPr>
            <a:r>
              <a:rPr lang="nl-NL" dirty="0" smtClean="0">
                <a:sym typeface="Wingdings" panose="05000000000000000000" pitchFamily="2" charset="2"/>
              </a:rPr>
              <a:t></a:t>
            </a:r>
            <a:r>
              <a:rPr lang="nl-NL" dirty="0" smtClean="0"/>
              <a:t>Catacombe: tunnelstelsels met ondergrondse begraafplaatsen onder en nabij Rome. Het zijn er minstens veertig, waarvan sommige pas in de tweede helft van de twintigste eeuw zijn ontdekt. Zij zijn vooral bekend als begraafplaats van de eerste christenen, maar er zijn ook Romeins religieuze en joodse graven te vinden, soms in aparte catacomben, maar ook wel gezamenlijk. Omdat de christenen in Rome in de tweede eeuw vervolgd werden, zochten ze naar een manier om hun doden in het geheim te kunnen begraven. De ondergrond in Rome bestaat uit zachte tufsteen en het bleek gemakkelijk daarin tunnels uit te houwen. Ook bleek dat het gesteente na verloop van tijd uithardt als het wordt blootgesteld aan de lucht in de gangen. Veel tunnels zijn kilometers lang en ze hebben soms wel vier verdiepingen.</a:t>
            </a:r>
          </a:p>
          <a:p>
            <a:pPr marL="171450" indent="-171450" fontAlgn="auto">
              <a:spcBef>
                <a:spcPts val="0"/>
              </a:spcBef>
              <a:spcAft>
                <a:spcPts val="0"/>
              </a:spcAft>
              <a:buFont typeface="Wingdings"/>
              <a:buChar char="à"/>
              <a:defRPr/>
            </a:pPr>
            <a:r>
              <a:rPr lang="nl-NL" dirty="0" smtClean="0">
                <a:sym typeface="Wingdings" panose="05000000000000000000" pitchFamily="2" charset="2"/>
              </a:rPr>
              <a:t>Vaticaanse Musea </a:t>
            </a:r>
            <a:r>
              <a:rPr lang="nl-NL" dirty="0" smtClean="0"/>
              <a:t>is een groep musea in de Apostolische paleizen waarin de kunstschatten van het Vaticaan te bezichtigen zijn. Deze collectie is in de loop der eeuwen ontstaan doordat pausen kunstwerken aankochten, lieten vervaardigen of veroverden. Vele beelden, wandtapijten, schilderijen, en andere vormen van kunst zijn hier te vinden. Hoogtepunten zijn de kamers van Rafael, de </a:t>
            </a:r>
            <a:r>
              <a:rPr lang="nl-NL" dirty="0" err="1" smtClean="0"/>
              <a:t>Lacoön</a:t>
            </a:r>
            <a:r>
              <a:rPr lang="nl-NL" dirty="0" smtClean="0"/>
              <a:t> beeldengroep, de </a:t>
            </a:r>
            <a:r>
              <a:rPr lang="nl-NL" dirty="0" err="1" smtClean="0"/>
              <a:t>kaartengallerij</a:t>
            </a:r>
            <a:r>
              <a:rPr lang="nl-NL" dirty="0" smtClean="0"/>
              <a:t> waarbij gigantische topografische kaarten op de muren geschilderd zijn en uiteraard de Sixtijnse Kapel, voornamelijk door Michelangelo geschilderd en de plaats waar het conclaaf wordt gehouden. Let wel op: het is ontzettend druk in de Vaticaanse Musea!</a:t>
            </a:r>
          </a:p>
          <a:p>
            <a:pPr marL="171450" indent="-171450" fontAlgn="auto">
              <a:spcBef>
                <a:spcPts val="0"/>
              </a:spcBef>
              <a:spcAft>
                <a:spcPts val="0"/>
              </a:spcAft>
              <a:buFont typeface="Wingdings"/>
              <a:buChar char="à"/>
              <a:defRPr/>
            </a:pPr>
            <a:r>
              <a:rPr lang="nl-NL" dirty="0" smtClean="0"/>
              <a:t>Koepel: per lift of per trap. Het laatste stukje is erg smal en altijd met de trap, maar het uitzicht over het Sint Pietersplein en Rome is prachtig!</a:t>
            </a:r>
          </a:p>
          <a:p>
            <a:pPr marL="171450" indent="-171450" fontAlgn="auto">
              <a:spcBef>
                <a:spcPts val="0"/>
              </a:spcBef>
              <a:spcAft>
                <a:spcPts val="0"/>
              </a:spcAft>
              <a:buFont typeface="Wingdings"/>
              <a:buChar char="à"/>
              <a:defRPr/>
            </a:pPr>
            <a:r>
              <a:rPr lang="nl-NL" dirty="0" smtClean="0"/>
              <a:t>Basiliek en titelkerk van kardinaal Simonis. De San Clemente is een van de oudste christelijke kerken van Rome, maar onder het straatniveau gaan resten van nog veel oudere gebouwen schuil. Ongeveer twintig meter diep zijn delen van huizen gevonden die uit de laatste eeuw van de Romeinse Republiek. Hier ontdekt u aan de hand van de mozaïeken en verhalen de wortels met het Christendom en kunt u afdalen naar het oude straatniveau van Rome. De kerk bestaat uit drie lagen: de eerste en tweede basiliek en daaronder de </a:t>
            </a:r>
            <a:r>
              <a:rPr lang="nl-NL" dirty="0" err="1" smtClean="0"/>
              <a:t>Mithratempel</a:t>
            </a:r>
            <a:r>
              <a:rPr lang="nl-NL" dirty="0" smtClean="0"/>
              <a:t>. </a:t>
            </a:r>
          </a:p>
          <a:p>
            <a:pPr marL="171450" indent="-171450" fontAlgn="auto">
              <a:spcBef>
                <a:spcPts val="0"/>
              </a:spcBef>
              <a:spcAft>
                <a:spcPts val="0"/>
              </a:spcAft>
              <a:buFont typeface="Wingdings"/>
              <a:buChar char="à"/>
              <a:defRPr/>
            </a:pPr>
            <a:r>
              <a:rPr lang="nl-NL" dirty="0" smtClean="0"/>
              <a:t>gebouwd in de 1e eeuw na Chr. te Rome, was het grootste amfitheater in het Romeinse Rijk, gebouwd door de inwoners van Jeruzalem na de verovering van Jeruzalem. Het Colosseum was bedoeld voor de spelen die werden georganiseerd en gefinancierd door de heersende keizer, die dit deed om zijn volk (in armoede) tevreden te houden. Naast de bekende gladiatorengevechten werden er ook vele dierengevechten gehouden (met o.a. olifanten en kraanvogels). In de latere Oudheid werden vooral veel christenen tot de wilde dieren veroordeeld. De gladiatorengevechten werden afgeschaft nadat het Christendom tot staatsgodsdienst werd verheven. </a:t>
            </a:r>
          </a:p>
          <a:p>
            <a:pPr marL="171450" indent="-171450" fontAlgn="auto">
              <a:spcBef>
                <a:spcPts val="0"/>
              </a:spcBef>
              <a:spcAft>
                <a:spcPts val="0"/>
              </a:spcAft>
              <a:buFont typeface="Wingdings"/>
              <a:buChar char="à"/>
              <a:defRPr/>
            </a:pPr>
            <a:r>
              <a:rPr lang="nl-NL" dirty="0" err="1" smtClean="0"/>
              <a:t>Colloseum</a:t>
            </a:r>
            <a:r>
              <a:rPr lang="nl-NL" dirty="0" smtClean="0"/>
              <a:t>: 13,50 euro voor volwassenen, 7,50 euro voor 18-35 jaar, 2 euro voor 65 plussers. Tot 18 jaar ook 2 euro.</a:t>
            </a:r>
          </a:p>
          <a:p>
            <a:pPr fontAlgn="auto">
              <a:spcBef>
                <a:spcPts val="0"/>
              </a:spcBef>
              <a:spcAft>
                <a:spcPts val="0"/>
              </a:spcAft>
              <a:defRPr/>
            </a:pPr>
            <a:endParaRPr lang="nl-NL" dirty="0" smtClean="0"/>
          </a:p>
        </p:txBody>
      </p:sp>
      <p:sp>
        <p:nvSpPr>
          <p:cNvPr id="696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D63948-3B3F-4223-9F1F-D5B2C92B5D48}" type="slidenum">
              <a:rPr lang="nl-NL">
                <a:cs typeface="Arial" charset="0"/>
              </a:rPr>
              <a:pPr fontAlgn="base">
                <a:spcBef>
                  <a:spcPct val="0"/>
                </a:spcBef>
                <a:spcAft>
                  <a:spcPct val="0"/>
                </a:spcAft>
              </a:pPr>
              <a:t>27</a:t>
            </a:fld>
            <a:endParaRPr lang="nl-NL">
              <a:cs typeface="Arial" charset="0"/>
            </a:endParaRPr>
          </a:p>
        </p:txBody>
      </p:sp>
      <p:sp>
        <p:nvSpPr>
          <p:cNvPr id="69636"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69637"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69638"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716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Bijna alles op loopafstand vanaf de accommodatie.</a:t>
            </a:r>
            <a:br>
              <a:rPr lang="nl-NL" smtClean="0"/>
            </a:br>
            <a:r>
              <a:rPr lang="nl-NL" smtClean="0"/>
              <a:t>Tieners slapen op eigen locatie en hebben eigen programma, maar zien hun ouders bijna elke dag tijdens één van de vieringen. Er is ook “oudere” begeleiding mee.</a:t>
            </a:r>
            <a:br>
              <a:rPr lang="nl-NL" smtClean="0"/>
            </a:br>
            <a:r>
              <a:rPr lang="nl-NL" smtClean="0"/>
              <a:t>Er komt nog een ouderavond voor de ouders. Ouders kunnen ook altijd Matthijs of Marius bellen, mochten er vragen zijn!</a:t>
            </a:r>
            <a:br>
              <a:rPr lang="nl-NL" smtClean="0"/>
            </a:br>
            <a:r>
              <a:rPr lang="nl-NL" smtClean="0"/>
              <a:t>We denken en hopen dat dit eigen programma voor de tieners een enorme groei kan betekenen voor hun persoonlijke ontwikkeling en hun geloofsgroei.</a:t>
            </a:r>
          </a:p>
        </p:txBody>
      </p:sp>
      <p:sp>
        <p:nvSpPr>
          <p:cNvPr id="7168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EAAA8E-0295-4153-8419-0AC7BAB7AD69}" type="slidenum">
              <a:rPr lang="nl-NL">
                <a:cs typeface="Arial" charset="0"/>
              </a:rPr>
              <a:pPr fontAlgn="base">
                <a:spcBef>
                  <a:spcPct val="0"/>
                </a:spcBef>
                <a:spcAft>
                  <a:spcPct val="0"/>
                </a:spcAft>
              </a:pPr>
              <a:t>28</a:t>
            </a:fld>
            <a:endParaRPr lang="nl-NL">
              <a:cs typeface="Arial" charset="0"/>
            </a:endParaRPr>
          </a:p>
        </p:txBody>
      </p:sp>
      <p:sp>
        <p:nvSpPr>
          <p:cNvPr id="71684"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71685"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71686"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737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7373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8D5094-F5BF-423A-8627-4E90B2757263}" type="slidenum">
              <a:rPr lang="nl-NL">
                <a:cs typeface="Arial" charset="0"/>
              </a:rPr>
              <a:pPr fontAlgn="base">
                <a:spcBef>
                  <a:spcPct val="0"/>
                </a:spcBef>
                <a:spcAft>
                  <a:spcPct val="0"/>
                </a:spcAft>
              </a:pPr>
              <a:t>29</a:t>
            </a:fld>
            <a:endParaRPr lang="nl-NL">
              <a:cs typeface="Arial" charset="0"/>
            </a:endParaRPr>
          </a:p>
        </p:txBody>
      </p:sp>
      <p:sp>
        <p:nvSpPr>
          <p:cNvPr id="73732"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73733"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73734"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04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048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A30A3D-6675-46E8-BAAA-EC92D4A8F9B9}" type="slidenum">
              <a:rPr lang="nl-NL">
                <a:cs typeface="Arial" charset="0"/>
              </a:rPr>
              <a:pPr fontAlgn="base">
                <a:spcBef>
                  <a:spcPct val="0"/>
                </a:spcBef>
                <a:spcAft>
                  <a:spcPct val="0"/>
                </a:spcAft>
              </a:pPr>
              <a:t>3</a:t>
            </a:fld>
            <a:endParaRPr lang="nl-NL">
              <a:cs typeface="Arial" charset="0"/>
            </a:endParaRPr>
          </a:p>
        </p:txBody>
      </p:sp>
      <p:sp>
        <p:nvSpPr>
          <p:cNvPr id="20484"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20485"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20486"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757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In accommodatie bij de regio/parochie. Wij proberen wel zo veel mogelijk jongeren in hetzelfde hotel te plaatsen om ook de ontmoeting met andere jongeren mogelijk te maken.</a:t>
            </a:r>
            <a:br>
              <a:rPr lang="nl-NL" smtClean="0"/>
            </a:br>
            <a:r>
              <a:rPr lang="nl-NL" smtClean="0"/>
              <a:t>San Lorenzo is een jongerencentrum in Rome, dichtbij het Vaticaan, dat door paus Johannes Paulus II aan de jongeren is gegeven.</a:t>
            </a:r>
            <a:br>
              <a:rPr lang="nl-NL" smtClean="0"/>
            </a:br>
            <a:r>
              <a:rPr lang="nl-NL" smtClean="0"/>
              <a:t>Ontmoeting met het werk en leefwijze van Sant’Egidio (vanuit het gebed concrete inzet voor de armen en de vrede), maakt vaak veel indruk op jongeren.</a:t>
            </a:r>
          </a:p>
          <a:p>
            <a:pPr>
              <a:spcBef>
                <a:spcPct val="0"/>
              </a:spcBef>
            </a:pPr>
            <a:endParaRPr lang="nl-NL" smtClean="0"/>
          </a:p>
        </p:txBody>
      </p:sp>
      <p:sp>
        <p:nvSpPr>
          <p:cNvPr id="7577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3B2E48-AC84-4A22-ADCA-C668E12B99AD}" type="slidenum">
              <a:rPr lang="nl-NL">
                <a:cs typeface="Arial" charset="0"/>
              </a:rPr>
              <a:pPr fontAlgn="base">
                <a:spcBef>
                  <a:spcPct val="0"/>
                </a:spcBef>
                <a:spcAft>
                  <a:spcPct val="0"/>
                </a:spcAft>
              </a:pPr>
              <a:t>30</a:t>
            </a:fld>
            <a:endParaRPr lang="nl-NL">
              <a:cs typeface="Arial" charset="0"/>
            </a:endParaRPr>
          </a:p>
        </p:txBody>
      </p:sp>
      <p:sp>
        <p:nvSpPr>
          <p:cNvPr id="75780"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75781"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75782"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7782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Scavi: De Vaticaanse necropolis, ook bekend als de Scavi, ligt onder de Sint-Pietersbasiliek. Volgens de overlevering werd hier Petrus begraven, nadat hij in het naastgelegen Circus van Nero was gekruisigd. Ondanks de verscheidene perioden van de christenvervolgingen, werd zijn graf op deze plaats altijd vereerd door het groeiende aantal christenen. Zij kwamen als pelgrims naar het graf om te bidden. Velen wilden ook in de buurt van Petrus' graftombe begraven worden, zodat er in de loop der tijd een grote necropolis ontstond. Tussen 1940 en 1949 liet Paus Pius XI een grote opgraving houden onder het Vaticaan om te onderzoeken of Petrus daar daadwerkelijk begraven lag. Bij deze werkzaamheden werd een deel van de antieke necropolis blootgelegd. Slechts 250 mensen per dag mogen de Scavi bezoeken, daarom wordt deze excursie niet aangeboden bij het programma voor volwassenen. </a:t>
            </a:r>
          </a:p>
          <a:p>
            <a:pPr>
              <a:spcBef>
                <a:spcPct val="0"/>
              </a:spcBef>
            </a:pPr>
            <a:endParaRPr lang="nl-NL" smtClean="0"/>
          </a:p>
        </p:txBody>
      </p:sp>
      <p:sp>
        <p:nvSpPr>
          <p:cNvPr id="7782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054990-0544-47F2-AB72-1CB760961AC3}" type="slidenum">
              <a:rPr lang="nl-NL">
                <a:cs typeface="Arial" charset="0"/>
              </a:rPr>
              <a:pPr fontAlgn="base">
                <a:spcBef>
                  <a:spcPct val="0"/>
                </a:spcBef>
                <a:spcAft>
                  <a:spcPct val="0"/>
                </a:spcAft>
              </a:pPr>
              <a:t>31</a:t>
            </a:fld>
            <a:endParaRPr lang="nl-NL">
              <a:cs typeface="Arial" charset="0"/>
            </a:endParaRPr>
          </a:p>
        </p:txBody>
      </p:sp>
      <p:sp>
        <p:nvSpPr>
          <p:cNvPr id="77828"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77829"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77830"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7987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De locatie van het kerstfeest wordt nog bekend gemaakt.</a:t>
            </a:r>
          </a:p>
          <a:p>
            <a:pPr>
              <a:spcBef>
                <a:spcPct val="0"/>
              </a:spcBef>
            </a:pPr>
            <a:r>
              <a:rPr lang="nl-NL" smtClean="0"/>
              <a:t>Op de Jaaropening en het Kerstfeest zijn jongeren vanaf 16 jaar welkom.</a:t>
            </a:r>
            <a:br>
              <a:rPr lang="nl-NL" smtClean="0"/>
            </a:br>
            <a:r>
              <a:rPr lang="nl-NL" smtClean="0"/>
              <a:t>Op de Impulsdag Geloofsopbouw te Heiloo zijn jong en oud welkom en er zal ook gelegenheid zijn om vragen te stellen over de bisdombedevaart, ook bijv. door ouders. Marius, Matthijs en Mirjam zullen hier aanwezig zijn. Meer informatie volgt nog. </a:t>
            </a:r>
            <a:br>
              <a:rPr lang="nl-NL" smtClean="0"/>
            </a:br>
            <a:r>
              <a:rPr lang="nl-NL" smtClean="0"/>
              <a:t>Marius: tel (023) 5112637 of mvanderknaap@bisdomhaarlem-amsterdam.nl </a:t>
            </a:r>
          </a:p>
        </p:txBody>
      </p:sp>
      <p:sp>
        <p:nvSpPr>
          <p:cNvPr id="7987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B8768F-DF62-42F8-8FCD-F3ECCD7F9369}" type="slidenum">
              <a:rPr lang="nl-NL">
                <a:cs typeface="Arial" charset="0"/>
              </a:rPr>
              <a:pPr fontAlgn="base">
                <a:spcBef>
                  <a:spcPct val="0"/>
                </a:spcBef>
                <a:spcAft>
                  <a:spcPct val="0"/>
                </a:spcAft>
              </a:pPr>
              <a:t>32</a:t>
            </a:fld>
            <a:endParaRPr lang="nl-NL">
              <a:cs typeface="Arial" charset="0"/>
            </a:endParaRPr>
          </a:p>
        </p:txBody>
      </p:sp>
      <p:sp>
        <p:nvSpPr>
          <p:cNvPr id="79876"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79877"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79878"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19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In accommodatie bij de regio/parochie. Wij proberen wel zo veel mogelijk gezinnen in hetzelfde hotel te plaatsen om ook de ontmoeting met andere gezinnen mogelijk te maken.</a:t>
            </a:r>
          </a:p>
        </p:txBody>
      </p:sp>
      <p:sp>
        <p:nvSpPr>
          <p:cNvPr id="8192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7BE21-CFCA-4D1C-AB0D-AABAB6F3644A}" type="slidenum">
              <a:rPr lang="nl-NL">
                <a:cs typeface="Arial" charset="0"/>
              </a:rPr>
              <a:pPr fontAlgn="base">
                <a:spcBef>
                  <a:spcPct val="0"/>
                </a:spcBef>
                <a:spcAft>
                  <a:spcPct val="0"/>
                </a:spcAft>
              </a:pPr>
              <a:t>33</a:t>
            </a:fld>
            <a:endParaRPr lang="nl-NL">
              <a:cs typeface="Arial" charset="0"/>
            </a:endParaRPr>
          </a:p>
        </p:txBody>
      </p:sp>
      <p:sp>
        <p:nvSpPr>
          <p:cNvPr id="81924"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81925"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81926"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397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Het programma voor gezinnen wordt nog verder ontwikkeld.</a:t>
            </a:r>
            <a:br>
              <a:rPr lang="nl-NL" smtClean="0"/>
            </a:br>
            <a:r>
              <a:rPr lang="nl-NL" smtClean="0"/>
              <a:t>Wat betreft de kinderen: van 0 t/m 12 jaar.</a:t>
            </a:r>
          </a:p>
        </p:txBody>
      </p:sp>
      <p:sp>
        <p:nvSpPr>
          <p:cNvPr id="8397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EDFE41-FDA3-4661-A14B-EA9C74691289}" type="slidenum">
              <a:rPr lang="nl-NL">
                <a:cs typeface="Arial" charset="0"/>
              </a:rPr>
              <a:pPr fontAlgn="base">
                <a:spcBef>
                  <a:spcPct val="0"/>
                </a:spcBef>
                <a:spcAft>
                  <a:spcPct val="0"/>
                </a:spcAft>
              </a:pPr>
              <a:t>34</a:t>
            </a:fld>
            <a:endParaRPr lang="nl-NL">
              <a:cs typeface="Arial" charset="0"/>
            </a:endParaRPr>
          </a:p>
        </p:txBody>
      </p:sp>
      <p:sp>
        <p:nvSpPr>
          <p:cNvPr id="83972"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83973"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83974"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601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Deelnemers onder de 25 jaar en studerend moeten een deelnamebedrag van € 325 betalen, VNB betaald € 257 en het restbedrag wordt door de parochie en het bisdom betaald. Zie ook de bijlage.</a:t>
            </a:r>
          </a:p>
          <a:p>
            <a:pPr>
              <a:spcBef>
                <a:spcPct val="0"/>
              </a:spcBef>
            </a:pPr>
            <a:endParaRPr lang="nl-NL" smtClean="0"/>
          </a:p>
          <a:p>
            <a:pPr>
              <a:spcBef>
                <a:spcPct val="0"/>
              </a:spcBef>
            </a:pPr>
            <a:r>
              <a:rPr lang="nl-NL" smtClean="0"/>
              <a:t>Hier evt. vertellen wat mensen zelf kunnen doen (bijv. sponsoracties) of wat de tegenprestatie is vanuit de parochie om de subsidie te ontvangen (bijv. een presentatie geven of ondersteunen bij een uitje).</a:t>
            </a:r>
          </a:p>
        </p:txBody>
      </p:sp>
      <p:sp>
        <p:nvSpPr>
          <p:cNvPr id="8601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051D44-FFAC-4C19-96C8-DB09567303CD}" type="slidenum">
              <a:rPr lang="nl-NL">
                <a:cs typeface="Arial" charset="0"/>
              </a:rPr>
              <a:pPr fontAlgn="base">
                <a:spcBef>
                  <a:spcPct val="0"/>
                </a:spcBef>
                <a:spcAft>
                  <a:spcPct val="0"/>
                </a:spcAft>
              </a:pPr>
              <a:t>35</a:t>
            </a:fld>
            <a:endParaRPr lang="nl-NL">
              <a:cs typeface="Arial" charset="0"/>
            </a:endParaRPr>
          </a:p>
        </p:txBody>
      </p:sp>
      <p:sp>
        <p:nvSpPr>
          <p:cNvPr id="86020"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86021"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86022"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80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Er zal een goed koor samengesteld worden, vandaar ook de auditie. Daadwerkelijke aanstelling is ook afhankelijk van het aantal mannen/vrouwen, aantal sopranen etc.  Tevens moeten mensen lichamelijk fit zijn, tijdens de vieringen zullen de koorleden meer moeten staan dan andere pelgrims. Er zijn 4 repetities voorafgaand aan de bedevaart waarvan verwacht wordt dat iedereen aanwezig is.</a:t>
            </a:r>
            <a:br>
              <a:rPr lang="nl-NL" smtClean="0"/>
            </a:br>
            <a:r>
              <a:rPr lang="nl-NL" smtClean="0"/>
              <a:t>Zie ook de aparte bijlage over het pelgrimskoor.</a:t>
            </a:r>
          </a:p>
        </p:txBody>
      </p:sp>
      <p:sp>
        <p:nvSpPr>
          <p:cNvPr id="8806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DC791C-C3C2-4DFE-A9E7-55A7F94DEAFE}" type="slidenum">
              <a:rPr lang="nl-NL">
                <a:cs typeface="Arial" charset="0"/>
              </a:rPr>
              <a:pPr fontAlgn="base">
                <a:spcBef>
                  <a:spcPct val="0"/>
                </a:spcBef>
                <a:spcAft>
                  <a:spcPct val="0"/>
                </a:spcAft>
              </a:pPr>
              <a:t>36</a:t>
            </a:fld>
            <a:endParaRPr lang="nl-NL">
              <a:cs typeface="Arial" charset="0"/>
            </a:endParaRPr>
          </a:p>
        </p:txBody>
      </p:sp>
      <p:sp>
        <p:nvSpPr>
          <p:cNvPr id="88068"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88069"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88070"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901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9011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E4554F-B788-4208-8B88-09623B347422}" type="slidenum">
              <a:rPr lang="nl-NL">
                <a:cs typeface="Arial" charset="0"/>
              </a:rPr>
              <a:pPr fontAlgn="base">
                <a:spcBef>
                  <a:spcPct val="0"/>
                </a:spcBef>
                <a:spcAft>
                  <a:spcPct val="0"/>
                </a:spcAft>
              </a:pPr>
              <a:t>37</a:t>
            </a:fld>
            <a:endParaRPr lang="nl-NL">
              <a:cs typeface="Arial" charset="0"/>
            </a:endParaRPr>
          </a:p>
        </p:txBody>
      </p:sp>
      <p:sp>
        <p:nvSpPr>
          <p:cNvPr id="90116"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90117"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90118"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921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Reisnummer invullen door parochie!</a:t>
            </a:r>
          </a:p>
        </p:txBody>
      </p:sp>
      <p:sp>
        <p:nvSpPr>
          <p:cNvPr id="921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04DEB2-6D12-4107-8CB1-07CBBBBFF4D6}" type="slidenum">
              <a:rPr lang="nl-NL">
                <a:cs typeface="Arial" charset="0"/>
              </a:rPr>
              <a:pPr fontAlgn="base">
                <a:spcBef>
                  <a:spcPct val="0"/>
                </a:spcBef>
                <a:spcAft>
                  <a:spcPct val="0"/>
                </a:spcAft>
              </a:pPr>
              <a:t>38</a:t>
            </a:fld>
            <a:endParaRPr lang="nl-NL">
              <a:cs typeface="Arial" charset="0"/>
            </a:endParaRPr>
          </a:p>
        </p:txBody>
      </p:sp>
      <p:sp>
        <p:nvSpPr>
          <p:cNvPr id="92164"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92165"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942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942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CE2DEC-82AE-4444-B817-495DEBA4C822}" type="slidenum">
              <a:rPr lang="nl-NL">
                <a:cs typeface="Arial" charset="0"/>
              </a:rPr>
              <a:pPr fontAlgn="base">
                <a:spcBef>
                  <a:spcPct val="0"/>
                </a:spcBef>
                <a:spcAft>
                  <a:spcPct val="0"/>
                </a:spcAft>
              </a:pPr>
              <a:t>39</a:t>
            </a:fld>
            <a:endParaRPr lang="nl-NL">
              <a:cs typeface="Arial" charset="0"/>
            </a:endParaRPr>
          </a:p>
        </p:txBody>
      </p:sp>
      <p:sp>
        <p:nvSpPr>
          <p:cNvPr id="94212"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94213"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94214"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25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253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C4C705-3C7C-4386-AB6E-5966BEFC7E64}" type="slidenum">
              <a:rPr lang="nl-NL">
                <a:cs typeface="Arial" charset="0"/>
              </a:rPr>
              <a:pPr fontAlgn="base">
                <a:spcBef>
                  <a:spcPct val="0"/>
                </a:spcBef>
                <a:spcAft>
                  <a:spcPct val="0"/>
                </a:spcAft>
              </a:pPr>
              <a:t>4</a:t>
            </a:fld>
            <a:endParaRPr lang="nl-NL">
              <a:cs typeface="Arial" charset="0"/>
            </a:endParaRPr>
          </a:p>
        </p:txBody>
      </p:sp>
      <p:sp>
        <p:nvSpPr>
          <p:cNvPr id="22532"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22533"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22534"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962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Vul hier uw contactgegevens in</a:t>
            </a:r>
          </a:p>
        </p:txBody>
      </p:sp>
      <p:sp>
        <p:nvSpPr>
          <p:cNvPr id="9625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3D0A30-6204-4D19-AC84-762F725A0C14}" type="slidenum">
              <a:rPr lang="nl-NL">
                <a:cs typeface="Arial" charset="0"/>
              </a:rPr>
              <a:pPr fontAlgn="base">
                <a:spcBef>
                  <a:spcPct val="0"/>
                </a:spcBef>
                <a:spcAft>
                  <a:spcPct val="0"/>
                </a:spcAft>
              </a:pPr>
              <a:t>40</a:t>
            </a:fld>
            <a:endParaRPr lang="nl-NL">
              <a:cs typeface="Arial" charset="0"/>
            </a:endParaRPr>
          </a:p>
        </p:txBody>
      </p:sp>
      <p:sp>
        <p:nvSpPr>
          <p:cNvPr id="96260"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96261"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96262"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45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457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0F37F3-55F1-4091-A1C3-E3A0F70E667E}" type="slidenum">
              <a:rPr lang="nl-NL">
                <a:cs typeface="Arial" charset="0"/>
              </a:rPr>
              <a:pPr fontAlgn="base">
                <a:spcBef>
                  <a:spcPct val="0"/>
                </a:spcBef>
                <a:spcAft>
                  <a:spcPct val="0"/>
                </a:spcAft>
              </a:pPr>
              <a:t>5</a:t>
            </a:fld>
            <a:endParaRPr lang="nl-NL">
              <a:cs typeface="Arial" charset="0"/>
            </a:endParaRPr>
          </a:p>
        </p:txBody>
      </p:sp>
      <p:sp>
        <p:nvSpPr>
          <p:cNvPr id="24580"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24581"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24582"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662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662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A27EEE-53D0-4706-8AE9-85B61FABDE2E}" type="slidenum">
              <a:rPr lang="nl-NL">
                <a:cs typeface="Arial" charset="0"/>
              </a:rPr>
              <a:pPr fontAlgn="base">
                <a:spcBef>
                  <a:spcPct val="0"/>
                </a:spcBef>
                <a:spcAft>
                  <a:spcPct val="0"/>
                </a:spcAft>
              </a:pPr>
              <a:t>6</a:t>
            </a:fld>
            <a:endParaRPr lang="nl-NL">
              <a:cs typeface="Arial" charset="0"/>
            </a:endParaRPr>
          </a:p>
        </p:txBody>
      </p:sp>
      <p:sp>
        <p:nvSpPr>
          <p:cNvPr id="26628"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26629"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867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867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52F94A-5FFE-4730-8D90-916DE26F7511}" type="slidenum">
              <a:rPr lang="nl-NL">
                <a:cs typeface="Arial" charset="0"/>
              </a:rPr>
              <a:pPr fontAlgn="base">
                <a:spcBef>
                  <a:spcPct val="0"/>
                </a:spcBef>
                <a:spcAft>
                  <a:spcPct val="0"/>
                </a:spcAft>
              </a:pPr>
              <a:t>7</a:t>
            </a:fld>
            <a:endParaRPr lang="nl-NL">
              <a:cs typeface="Arial" charset="0"/>
            </a:endParaRPr>
          </a:p>
        </p:txBody>
      </p:sp>
      <p:sp>
        <p:nvSpPr>
          <p:cNvPr id="28676"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28677"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07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z="1100" smtClean="0"/>
              <a:t>Bij vragen om de prijs:</a:t>
            </a:r>
          </a:p>
          <a:p>
            <a:pPr>
              <a:spcBef>
                <a:spcPct val="0"/>
              </a:spcBef>
            </a:pPr>
            <a:r>
              <a:rPr lang="nl-NL" sz="1100" smtClean="0"/>
              <a:t>-Vergelijk geen appels met peren! Vergelijk de reis niet met een touroperator als Kras of Sunweb (waarbij men geen begeleiding en stadswandelingen heeft) maar met andere bedevaartorganisaties: </a:t>
            </a:r>
            <a:r>
              <a:rPr lang="nl-NL" smtClean="0"/>
              <a:t>Labrys, beleef je geloof van 3 t/m 8 november € 1495, Drie tours, stedentrip van 12 t/m 17 september € 1025.</a:t>
            </a:r>
          </a:p>
          <a:p>
            <a:pPr>
              <a:spcBef>
                <a:spcPct val="0"/>
              </a:spcBef>
            </a:pPr>
            <a:r>
              <a:rPr lang="nl-NL" sz="1100" smtClean="0"/>
              <a:t>-De accommodatie in Rome is gelegen binnen de ring, met het gevolg dat men op loopafstand (20 minuten lopen vanaf het Vaticaan) of op vier metrohaltes afstand (metrohalte Cornelia) verblijft van het Vaticaan (metrohalte Ottaviano). Deze laatste hotels liggen allemaal 15-20 minuten lopen vanaf het metrostation Cornelia. Dit scheelt tientallen euro’s per nacht in vergelijking met de accommodaties buiten de ring van Rome, wat meteen het grootste verschil maakt met andere aanbieders op internet. </a:t>
            </a:r>
            <a:br>
              <a:rPr lang="nl-NL" sz="1100" smtClean="0"/>
            </a:br>
            <a:r>
              <a:rPr lang="nl-NL" sz="1100" smtClean="0"/>
              <a:t>-Tevens verblijft men op basis van halfpension (ontbijt en diner), waardoor men alleen nog de lunches zelf moet betalen. Behalve de maandagavond.</a:t>
            </a:r>
          </a:p>
          <a:p>
            <a:pPr>
              <a:spcBef>
                <a:spcPct val="0"/>
              </a:spcBef>
            </a:pPr>
            <a:r>
              <a:rPr lang="nl-NL" sz="1100" smtClean="0"/>
              <a:t>-Hogere vliegtarieven vanwege de populaire periode in de meivakantie en met name het groepsvolume.</a:t>
            </a:r>
          </a:p>
          <a:p>
            <a:pPr>
              <a:spcBef>
                <a:spcPct val="0"/>
              </a:spcBef>
            </a:pPr>
            <a:r>
              <a:rPr lang="nl-NL" sz="1100" smtClean="0"/>
              <a:t>- Hoe dan ook, we beseffen dat dit voor heel veel mensen een grote uitgave is en dat sommigen het moeilijk kunnen betalen. Dat als ze meegaan, ze andere dingen moeten laten. Wellicht zijn er in de parochie nog mogelijkheden tot sponsoracties of het oprichten van een fonds, waarin geld gestort kan worden, voor mensen die de reis moeilijk kunnen betalen? </a:t>
            </a:r>
          </a:p>
          <a:p>
            <a:pPr>
              <a:spcBef>
                <a:spcPct val="0"/>
              </a:spcBef>
            </a:pPr>
            <a:r>
              <a:rPr lang="nl-NL" sz="1100" smtClean="0"/>
              <a:t>U kunt ze wel nog wijzen op de toegevoegde waarde van de bisdombedevaart: samen met de parochie, de regio, het bisdom, van jong tot oud het geloof beleven en dit samen versterken. Een unieke ervaring om Rome om deze manier mee te maken en hopelijk aanzet tot veel moois in onze geloofsgemeenschappen.</a:t>
            </a:r>
            <a:br>
              <a:rPr lang="nl-NL" sz="1100" smtClean="0"/>
            </a:br>
            <a:endParaRPr lang="nl-NL" sz="1100" smtClean="0"/>
          </a:p>
          <a:p>
            <a:pPr>
              <a:spcBef>
                <a:spcPct val="0"/>
              </a:spcBef>
            </a:pPr>
            <a:endParaRPr lang="nl-NL" smtClean="0"/>
          </a:p>
        </p:txBody>
      </p:sp>
      <p:sp>
        <p:nvSpPr>
          <p:cNvPr id="3072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0DCC5E-B9C3-4ED1-BD10-A1610F086A63}" type="slidenum">
              <a:rPr lang="nl-NL">
                <a:cs typeface="Arial" charset="0"/>
              </a:rPr>
              <a:pPr fontAlgn="base">
                <a:spcBef>
                  <a:spcPct val="0"/>
                </a:spcBef>
                <a:spcAft>
                  <a:spcPct val="0"/>
                </a:spcAft>
              </a:pPr>
              <a:t>8</a:t>
            </a:fld>
            <a:endParaRPr lang="nl-NL">
              <a:cs typeface="Arial" charset="0"/>
            </a:endParaRPr>
          </a:p>
        </p:txBody>
      </p:sp>
      <p:sp>
        <p:nvSpPr>
          <p:cNvPr id="30724"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30725"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30726"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277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Er is bewust voor gekozen om één diner exclusief aan te bieden. Zo kan men ook ervaren hoe het is om in Rome te dineren en nog wat rond te struinen in de stad in de avond. Ook is er zo de mogelijkheid om het avondgebed van de Sant’ Egidiobeweging mee te maken. Het programma is intensief en velen zullen ‘s avonds het hotel niet meer uit gaan na het diner (diner 19:30 uur-21:00 uur). </a:t>
            </a:r>
          </a:p>
          <a:p>
            <a:pPr>
              <a:spcBef>
                <a:spcPct val="0"/>
              </a:spcBef>
            </a:pPr>
            <a:endParaRPr lang="nl-NL" smtClean="0"/>
          </a:p>
        </p:txBody>
      </p:sp>
      <p:sp>
        <p:nvSpPr>
          <p:cNvPr id="3277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4C9CE4-03B0-4EA7-8D95-51226AB9056B}" type="slidenum">
              <a:rPr lang="nl-NL">
                <a:cs typeface="Arial" charset="0"/>
              </a:rPr>
              <a:pPr fontAlgn="base">
                <a:spcBef>
                  <a:spcPct val="0"/>
                </a:spcBef>
                <a:spcAft>
                  <a:spcPct val="0"/>
                </a:spcAft>
              </a:pPr>
              <a:t>9</a:t>
            </a:fld>
            <a:endParaRPr lang="nl-NL">
              <a:cs typeface="Arial" charset="0"/>
            </a:endParaRPr>
          </a:p>
        </p:txBody>
      </p:sp>
      <p:sp>
        <p:nvSpPr>
          <p:cNvPr id="32772" name="Tijdelijke aanduiding voor voet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Handsout presentatie informatiebijeenkomsten Romebedevaart </a:t>
            </a:r>
          </a:p>
        </p:txBody>
      </p:sp>
      <p:sp>
        <p:nvSpPr>
          <p:cNvPr id="32773" name="Tijdelijke aanduiding voor koptekst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Bisdom Haarlem-Amsterdam / VNB</a:t>
            </a:r>
          </a:p>
        </p:txBody>
      </p:sp>
      <p:sp>
        <p:nvSpPr>
          <p:cNvPr id="32774" name="Tijdelijke aanduiding voor datum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nl-NL">
                <a:cs typeface="Arial" charset="0"/>
              </a:rPr>
              <a:t>16 september 2014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DFA2EAC9-BFA4-41A2-95C0-CADDF232B0C9}" type="datetimeFigureOut">
              <a:rPr lang="nl-NL"/>
              <a:pPr>
                <a:defRPr/>
              </a:pPr>
              <a:t>23-9-2014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AD041C4-CDAC-4152-8D03-65C7456037DE}"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CB108782-1B00-49C0-A9EA-FD443838DEAD}" type="datetimeFigureOut">
              <a:rPr lang="nl-NL"/>
              <a:pPr>
                <a:defRPr/>
              </a:pPr>
              <a:t>23-9-2014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D773B10-8EFD-49A1-9C48-F04527E7DD66}"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7C0B1B05-2BC0-4196-B28B-7FC2571435CC}" type="datetimeFigureOut">
              <a:rPr lang="nl-NL"/>
              <a:pPr>
                <a:defRPr/>
              </a:pPr>
              <a:t>23-9-2014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9D378E8-4C74-4B81-83E4-19EBEE6E2E03}"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E091A9A2-3842-4537-BB17-32DF7CF33D4A}" type="datetimeFigureOut">
              <a:rPr lang="nl-NL"/>
              <a:pPr>
                <a:defRPr/>
              </a:pPr>
              <a:t>23-9-2014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EB9E95E-A557-43F6-BF73-5EEE4738078B}"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E144C01E-1251-44A6-8007-50F0E0FC7E24}" type="datetimeFigureOut">
              <a:rPr lang="nl-NL"/>
              <a:pPr>
                <a:defRPr/>
              </a:pPr>
              <a:t>23-9-2014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0A4FBD8-21B8-47DC-9CB9-55E511EE1184}"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3E225F94-9897-4CCC-9977-B9A94CA7B04E}" type="datetimeFigureOut">
              <a:rPr lang="nl-NL"/>
              <a:pPr>
                <a:defRPr/>
              </a:pPr>
              <a:t>23-9-2014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76FA9C7-2DF0-4A1F-B5B2-7982B0FE2D81}"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19DE5330-0C5E-4377-B9CB-73D3FD0E1B81}" type="datetimeFigureOut">
              <a:rPr lang="nl-NL"/>
              <a:pPr>
                <a:defRPr/>
              </a:pPr>
              <a:t>23-9-2014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A43D3326-E66F-4B0B-A823-030306F4DC64}"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52DF25BC-B193-4C19-9536-0446B608EC46}" type="datetimeFigureOut">
              <a:rPr lang="nl-NL"/>
              <a:pPr>
                <a:defRPr/>
              </a:pPr>
              <a:t>23-9-2014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AFA31D3E-218F-454C-85B7-AD34A9DCFC84}"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D33F4D4-E7B2-485C-BC88-56705BB12376}" type="datetimeFigureOut">
              <a:rPr lang="nl-NL"/>
              <a:pPr>
                <a:defRPr/>
              </a:pPr>
              <a:t>23-9-2014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FF66381C-9EF8-444C-AD4E-7ADB6EB0052F}"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EA2BF89-BB7B-419D-9C8C-EFABA9EF7E93}" type="datetimeFigureOut">
              <a:rPr lang="nl-NL"/>
              <a:pPr>
                <a:defRPr/>
              </a:pPr>
              <a:t>23-9-2014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B3620B2-6047-4D3E-97F9-86E76D88F63E}"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873C602-C37E-4B0E-ABF1-B1ABFD42A8E5}" type="datetimeFigureOut">
              <a:rPr lang="nl-NL"/>
              <a:pPr>
                <a:defRPr/>
              </a:pPr>
              <a:t>23-9-2014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2BA965F-80A8-452B-A3AD-85B527FA064A}"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51FA213-072A-4657-BCFC-535F601F3CF2}" type="datetimeFigureOut">
              <a:rPr lang="nl-NL"/>
              <a:pPr>
                <a:defRPr/>
              </a:pPr>
              <a:t>23-9-2014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4FDF9CF-8FE9-48DC-9947-67379E9EF04B}"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docid=sTWRCZ1wqfYVuM&amp;tbnid=kciZk29C0Sm3MM:&amp;ved=0CAUQjRw&amp;url=http://en.wikipedia.org/wiki/Spanish_Steps&amp;ei=Z0PSU_KYE4btOpaMgIgC&amp;bvm=bv.71667212,d.ZWU&amp;psig=AFQjCNGrkNDUsvPYZSoPum9kf23kC8gPQg&amp;ust=140637513897409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3.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1.jpeg"/><Relationship Id="rId9"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1.jpe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1.jpeg"/><Relationship Id="rId9" Type="http://schemas.openxmlformats.org/officeDocument/2006/relationships/image" Target="../media/image25.jpe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jpeg"/><Relationship Id="rId7"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8" Type="http://schemas.openxmlformats.org/officeDocument/2006/relationships/hyperlink" Target="http://www.google.nl/url?sa=i&amp;rct=j&amp;q=&amp;esrc=s&amp;frm=1&amp;source=images&amp;cd=&amp;cad=rja&amp;uact=8&amp;docid=f50yE-DCjtYimM&amp;tbnid=MqgPvbZywsJIpM:&amp;ved=0CAcQjRw&amp;url=http://babyccinokids.com/blog/2012/03/16/weekend-getaway-rome/&amp;ei=o_0SVP3tMYaMO9DXgUg&amp;bvm=bv.75097201,d.ZWU&amp;psig=AFQjCNHVP_lHYIgZ2nh6DDRiW73RSdEe4g&amp;ust=1410617067795441" TargetMode="External"/><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31.jpeg"/></Relationships>
</file>

<file path=ppt/slides/_rels/slide3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35.xml"/><Relationship Id="rId7"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image" Target="../media/image2.jpeg"/><Relationship Id="rId9"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3.jpe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hyperlink" Target="http://www.vnbpelgrimsreizen.nl/" TargetMode="External"/><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3.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36513" y="630238"/>
            <a:ext cx="8712201"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nl-NL" b="1" kern="0" dirty="0" smtClean="0">
                <a:solidFill>
                  <a:srgbClr val="EAB200"/>
                </a:solidFill>
                <a:latin typeface="Gill Sans MT" pitchFamily="34" charset="0"/>
              </a:rPr>
              <a:t>Welkom!</a:t>
            </a:r>
            <a:endParaRPr lang="nl-NL" sz="1600" b="1" kern="0" dirty="0" smtClean="0">
              <a:solidFill>
                <a:srgbClr val="EAB200"/>
              </a:solidFill>
              <a:latin typeface="Gill Sans MT" pitchFamily="34" charset="0"/>
            </a:endParaRPr>
          </a:p>
        </p:txBody>
      </p:sp>
      <p:sp>
        <p:nvSpPr>
          <p:cNvPr id="9" name="Rectangle 5"/>
          <p:cNvSpPr txBox="1">
            <a:spLocks noChangeArrowheads="1"/>
          </p:cNvSpPr>
          <p:nvPr/>
        </p:nvSpPr>
        <p:spPr bwMode="auto">
          <a:xfrm>
            <a:off x="2700338" y="1917700"/>
            <a:ext cx="5832475"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kern="0" dirty="0" err="1">
                <a:solidFill>
                  <a:srgbClr val="000080"/>
                </a:solidFill>
                <a:latin typeface="Gill Sans MT" pitchFamily="34" charset="0"/>
                <a:cs typeface="+mn-cs"/>
              </a:rPr>
              <a:t>Bisdombedevaart</a:t>
            </a:r>
            <a:r>
              <a:rPr lang="nl-NL" kern="0" dirty="0">
                <a:solidFill>
                  <a:srgbClr val="000080"/>
                </a:solidFill>
                <a:latin typeface="Gill Sans MT" pitchFamily="34" charset="0"/>
                <a:cs typeface="+mn-cs"/>
              </a:rPr>
              <a:t> Rome</a:t>
            </a:r>
          </a:p>
          <a:p>
            <a:pPr marL="457200" lvl="1" indent="0" eaLnBrk="1" hangingPunct="1">
              <a:buFontTx/>
              <a:buNone/>
              <a:defRPr/>
            </a:pPr>
            <a:endParaRPr lang="nl-NL" kern="0" dirty="0" smtClean="0">
              <a:solidFill>
                <a:srgbClr val="000080"/>
              </a:solidFill>
              <a:latin typeface="Gill Sans MT" pitchFamily="34" charset="0"/>
              <a:cs typeface="+mn-cs"/>
            </a:endParaRPr>
          </a:p>
          <a:p>
            <a:pPr marL="457200" lvl="1" indent="0" eaLnBrk="1" hangingPunct="1">
              <a:buFontTx/>
              <a:buNone/>
              <a:defRPr/>
            </a:pPr>
            <a:r>
              <a:rPr lang="nl-NL" kern="0" dirty="0" smtClean="0">
                <a:solidFill>
                  <a:srgbClr val="000080"/>
                </a:solidFill>
                <a:latin typeface="Gill Sans MT" pitchFamily="34" charset="0"/>
                <a:cs typeface="+mn-cs"/>
              </a:rPr>
              <a:t>Bisdom </a:t>
            </a:r>
            <a:r>
              <a:rPr lang="nl-NL" kern="0" dirty="0">
                <a:solidFill>
                  <a:srgbClr val="000080"/>
                </a:solidFill>
                <a:latin typeface="Gill Sans MT" pitchFamily="34" charset="0"/>
                <a:cs typeface="+mn-cs"/>
              </a:rPr>
              <a:t>Haarlem-Amsterdam</a:t>
            </a:r>
            <a:br>
              <a:rPr lang="nl-NL" kern="0" dirty="0">
                <a:solidFill>
                  <a:srgbClr val="000080"/>
                </a:solidFill>
                <a:latin typeface="Gill Sans MT" pitchFamily="34" charset="0"/>
                <a:cs typeface="+mn-cs"/>
              </a:rPr>
            </a:br>
            <a:endParaRPr lang="nl-NL" kern="0" dirty="0" smtClean="0">
              <a:solidFill>
                <a:srgbClr val="000080"/>
              </a:solidFill>
              <a:latin typeface="Gill Sans MT" pitchFamily="34" charset="0"/>
              <a:cs typeface="+mn-cs"/>
            </a:endParaRPr>
          </a:p>
          <a:p>
            <a:pPr marL="457200" lvl="1" indent="0" eaLnBrk="1" hangingPunct="1">
              <a:buFontTx/>
              <a:buNone/>
              <a:defRPr/>
            </a:pPr>
            <a:r>
              <a:rPr lang="nl-NL" kern="0" dirty="0" smtClean="0">
                <a:solidFill>
                  <a:srgbClr val="000080"/>
                </a:solidFill>
                <a:latin typeface="Gill Sans MT" pitchFamily="34" charset="0"/>
                <a:cs typeface="+mn-cs"/>
              </a:rPr>
              <a:t>Parochie/regio ……</a:t>
            </a:r>
            <a:endParaRPr lang="nl-NL" kern="0" dirty="0">
              <a:solidFill>
                <a:srgbClr val="000080"/>
              </a:solidFill>
              <a:latin typeface="Gill Sans MT" pitchFamily="34" charset="0"/>
              <a:cs typeface="+mn-cs"/>
            </a:endParaRPr>
          </a:p>
        </p:txBody>
      </p:sp>
      <p:pic>
        <p:nvPicPr>
          <p:cNvPr id="15363" name="Afbeelding 11"/>
          <p:cNvPicPr>
            <a:picLocks noChangeAspect="1"/>
          </p:cNvPicPr>
          <p:nvPr/>
        </p:nvPicPr>
        <p:blipFill>
          <a:blip r:embed="rId3"/>
          <a:srcRect/>
          <a:stretch>
            <a:fillRect/>
          </a:stretch>
        </p:blipFill>
        <p:spPr bwMode="auto">
          <a:xfrm>
            <a:off x="7308850" y="6296025"/>
            <a:ext cx="984250" cy="373063"/>
          </a:xfrm>
          <a:prstGeom prst="rect">
            <a:avLst/>
          </a:prstGeom>
          <a:noFill/>
          <a:ln w="9525">
            <a:noFill/>
            <a:miter lim="800000"/>
            <a:headEnd/>
            <a:tailEnd/>
          </a:ln>
        </p:spPr>
      </p:pic>
      <p:pic>
        <p:nvPicPr>
          <p:cNvPr id="15364" name="Afbeelding 7"/>
          <p:cNvPicPr>
            <a:picLocks noChangeAspect="1"/>
          </p:cNvPicPr>
          <p:nvPr/>
        </p:nvPicPr>
        <p:blipFill>
          <a:blip r:embed="rId4"/>
          <a:srcRect/>
          <a:stretch>
            <a:fillRect/>
          </a:stretch>
        </p:blipFill>
        <p:spPr bwMode="auto">
          <a:xfrm>
            <a:off x="7259638" y="44450"/>
            <a:ext cx="1920875" cy="1409700"/>
          </a:xfrm>
          <a:prstGeom prst="rect">
            <a:avLst/>
          </a:prstGeom>
          <a:noFill/>
          <a:ln w="9525">
            <a:noFill/>
            <a:miter lim="800000"/>
            <a:headEnd/>
            <a:tailEnd/>
          </a:ln>
        </p:spPr>
      </p:pic>
      <p:pic>
        <p:nvPicPr>
          <p:cNvPr id="15365" name="Picture 6" descr="Banner bisdom Haarlem-Amsterdam"/>
          <p:cNvPicPr>
            <a:picLocks noChangeAspect="1" noChangeArrowheads="1"/>
          </p:cNvPicPr>
          <p:nvPr/>
        </p:nvPicPr>
        <p:blipFill>
          <a:blip r:embed="rId5"/>
          <a:srcRect/>
          <a:stretch>
            <a:fillRect/>
          </a:stretch>
        </p:blipFill>
        <p:spPr bwMode="auto">
          <a:xfrm>
            <a:off x="8316913" y="6251575"/>
            <a:ext cx="592137" cy="490538"/>
          </a:xfrm>
          <a:prstGeom prst="rect">
            <a:avLst/>
          </a:prstGeom>
          <a:noFill/>
          <a:ln w="9525">
            <a:noFill/>
            <a:miter lim="800000"/>
            <a:headEnd/>
            <a:tailEnd/>
          </a:ln>
        </p:spPr>
      </p:pic>
      <p:pic>
        <p:nvPicPr>
          <p:cNvPr id="15366" name="Afbeelding 10"/>
          <p:cNvPicPr>
            <a:picLocks noChangeAspect="1"/>
          </p:cNvPicPr>
          <p:nvPr/>
        </p:nvPicPr>
        <p:blipFill>
          <a:blip r:embed="rId6"/>
          <a:srcRect/>
          <a:stretch>
            <a:fillRect/>
          </a:stretch>
        </p:blipFill>
        <p:spPr bwMode="auto">
          <a:xfrm>
            <a:off x="0" y="-26988"/>
            <a:ext cx="2700338" cy="688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692275" y="630238"/>
            <a:ext cx="7488238"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a:t>
            </a:r>
            <a:endParaRPr lang="nl-NL" sz="1600" b="1" kern="0" dirty="0" smtClean="0">
              <a:solidFill>
                <a:srgbClr val="EAB200"/>
              </a:solidFill>
              <a:latin typeface="Gill Sans MT" pitchFamily="34" charset="0"/>
            </a:endParaRPr>
          </a:p>
        </p:txBody>
      </p:sp>
      <p:pic>
        <p:nvPicPr>
          <p:cNvPr id="33795"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33796"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33797"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kern="0" dirty="0" smtClean="0">
                <a:solidFill>
                  <a:srgbClr val="000080"/>
                </a:solidFill>
                <a:latin typeface="Gill Sans MT" pitchFamily="34" charset="0"/>
                <a:cs typeface="+mn-cs"/>
              </a:rPr>
              <a:t>Vliegreis: inclusief</a:t>
            </a:r>
          </a:p>
          <a:p>
            <a:pPr lvl="1" eaLnBrk="1" hangingPunct="1">
              <a:buFontTx/>
              <a:buBlip>
                <a:blip r:embed="rId7"/>
              </a:buBlip>
              <a:defRPr/>
            </a:pPr>
            <a:r>
              <a:rPr lang="nl-NL" sz="2400" kern="0" dirty="0">
                <a:solidFill>
                  <a:srgbClr val="000080"/>
                </a:solidFill>
                <a:latin typeface="Gill Sans MT" pitchFamily="34" charset="0"/>
                <a:cs typeface="+mn-cs"/>
              </a:rPr>
              <a:t>Retourvlucht met KLM of Al Italia </a:t>
            </a:r>
          </a:p>
          <a:p>
            <a:pPr lvl="1" eaLnBrk="1" hangingPunct="1">
              <a:buFontTx/>
              <a:buBlip>
                <a:blip r:embed="rId7"/>
              </a:buBlip>
              <a:defRPr/>
            </a:pPr>
            <a:r>
              <a:rPr lang="nl-NL" sz="2400" kern="0" dirty="0">
                <a:solidFill>
                  <a:srgbClr val="000080"/>
                </a:solidFill>
                <a:latin typeface="Gill Sans MT" pitchFamily="34" charset="0"/>
                <a:cs typeface="+mn-cs"/>
              </a:rPr>
              <a:t>Transfers in Italië</a:t>
            </a:r>
          </a:p>
          <a:p>
            <a:pPr lvl="1" eaLnBrk="1" hangingPunct="1">
              <a:buFontTx/>
              <a:buBlip>
                <a:blip r:embed="rId7"/>
              </a:buBlip>
              <a:defRPr/>
            </a:pPr>
            <a:r>
              <a:rPr lang="nl-NL" sz="2400" kern="0" dirty="0">
                <a:solidFill>
                  <a:srgbClr val="000080"/>
                </a:solidFill>
                <a:latin typeface="Gill Sans MT" pitchFamily="34" charset="0"/>
                <a:cs typeface="+mn-cs"/>
              </a:rPr>
              <a:t>Overnachtingen o.b.v. halfpension </a:t>
            </a:r>
            <a:r>
              <a:rPr lang="nl-NL" sz="2000" kern="0" dirty="0">
                <a:solidFill>
                  <a:srgbClr val="000080"/>
                </a:solidFill>
                <a:latin typeface="Gill Sans MT" pitchFamily="34" charset="0"/>
                <a:cs typeface="+mn-cs"/>
              </a:rPr>
              <a:t>(behalve 1 diner op eigen gelegenheid op de maandagavond)</a:t>
            </a:r>
          </a:p>
          <a:p>
            <a:pPr lvl="1" eaLnBrk="1" hangingPunct="1">
              <a:buFontTx/>
              <a:buBlip>
                <a:blip r:embed="rId7"/>
              </a:buBlip>
              <a:defRPr/>
            </a:pPr>
            <a:r>
              <a:rPr lang="nl-NL" sz="2400" kern="0" dirty="0">
                <a:solidFill>
                  <a:srgbClr val="000080"/>
                </a:solidFill>
                <a:latin typeface="Gill Sans MT" pitchFamily="34" charset="0"/>
                <a:cs typeface="+mn-cs"/>
              </a:rPr>
              <a:t>Openbaar vervoerkaart</a:t>
            </a:r>
          </a:p>
          <a:p>
            <a:pPr lvl="1" eaLnBrk="1" hangingPunct="1">
              <a:buFontTx/>
              <a:buBlip>
                <a:blip r:embed="rId7"/>
              </a:buBlip>
              <a:defRPr/>
            </a:pPr>
            <a:r>
              <a:rPr lang="nl-NL" sz="2400" kern="0" dirty="0">
                <a:solidFill>
                  <a:srgbClr val="000080"/>
                </a:solidFill>
                <a:latin typeface="Gill Sans MT" pitchFamily="34" charset="0"/>
                <a:cs typeface="+mn-cs"/>
              </a:rPr>
              <a:t>Vermelde excursies en vieringen</a:t>
            </a:r>
          </a:p>
          <a:p>
            <a:pPr lvl="1" eaLnBrk="1" hangingPunct="1">
              <a:buFontTx/>
              <a:buBlip>
                <a:blip r:embed="rId7"/>
              </a:buBlip>
              <a:defRPr/>
            </a:pPr>
            <a:endParaRPr lang="nl-NL" sz="2400" kern="0" dirty="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345362"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a:t>
            </a:r>
            <a:endParaRPr lang="nl-NL" sz="1600" b="1" kern="0" dirty="0" smtClean="0">
              <a:solidFill>
                <a:srgbClr val="EAB200"/>
              </a:solidFill>
              <a:latin typeface="Gill Sans MT" pitchFamily="34" charset="0"/>
            </a:endParaRPr>
          </a:p>
        </p:txBody>
      </p:sp>
      <p:pic>
        <p:nvPicPr>
          <p:cNvPr id="35843"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35844"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35845"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kern="0" dirty="0" smtClean="0">
                <a:solidFill>
                  <a:srgbClr val="000080"/>
                </a:solidFill>
                <a:latin typeface="Gill Sans MT" pitchFamily="34" charset="0"/>
                <a:cs typeface="+mn-cs"/>
              </a:rPr>
              <a:t>Exclusief</a:t>
            </a:r>
            <a:endParaRPr lang="nl-NL" sz="2000" kern="0" dirty="0" smtClean="0">
              <a:solidFill>
                <a:srgbClr val="000080"/>
              </a:solidFill>
              <a:latin typeface="Gill Sans MT" pitchFamily="34" charset="0"/>
              <a:cs typeface="+mn-cs"/>
            </a:endParaRPr>
          </a:p>
          <a:p>
            <a:pPr lvl="1" eaLnBrk="1" hangingPunct="1">
              <a:buFontTx/>
              <a:buBlip>
                <a:blip r:embed="rId7"/>
              </a:buBlip>
              <a:defRPr/>
            </a:pPr>
            <a:r>
              <a:rPr lang="nl-NL" sz="2400" kern="0" dirty="0" smtClean="0">
                <a:solidFill>
                  <a:srgbClr val="000080"/>
                </a:solidFill>
                <a:latin typeface="Gill Sans MT" pitchFamily="34" charset="0"/>
                <a:cs typeface="+mn-cs"/>
              </a:rPr>
              <a:t>(</a:t>
            </a:r>
            <a:r>
              <a:rPr lang="nl-NL" sz="2400" kern="0" dirty="0">
                <a:solidFill>
                  <a:srgbClr val="000080"/>
                </a:solidFill>
                <a:latin typeface="Gill Sans MT" pitchFamily="34" charset="0"/>
                <a:cs typeface="+mn-cs"/>
              </a:rPr>
              <a:t>Overige) lunches en </a:t>
            </a:r>
            <a:r>
              <a:rPr lang="nl-NL" sz="2400" kern="0" dirty="0" smtClean="0">
                <a:solidFill>
                  <a:srgbClr val="000080"/>
                </a:solidFill>
                <a:latin typeface="Gill Sans MT" pitchFamily="34" charset="0"/>
                <a:cs typeface="+mn-cs"/>
              </a:rPr>
              <a:t>consumpties</a:t>
            </a:r>
          </a:p>
          <a:p>
            <a:pPr lvl="1" eaLnBrk="1" hangingPunct="1">
              <a:buFontTx/>
              <a:buBlip>
                <a:blip r:embed="rId7"/>
              </a:buBlip>
              <a:defRPr/>
            </a:pPr>
            <a:r>
              <a:rPr lang="nl-NL" sz="2400" kern="0" dirty="0" smtClean="0">
                <a:solidFill>
                  <a:srgbClr val="000080"/>
                </a:solidFill>
                <a:latin typeface="Gill Sans MT" pitchFamily="34" charset="0"/>
                <a:cs typeface="+mn-cs"/>
              </a:rPr>
              <a:t>Diner op maandagavond</a:t>
            </a:r>
            <a:endParaRPr lang="nl-NL" sz="2400" kern="0" dirty="0">
              <a:solidFill>
                <a:srgbClr val="000080"/>
              </a:solidFill>
              <a:latin typeface="Gill Sans MT" pitchFamily="34" charset="0"/>
              <a:cs typeface="+mn-cs"/>
            </a:endParaRPr>
          </a:p>
          <a:p>
            <a:pPr lvl="1" eaLnBrk="1" hangingPunct="1">
              <a:buFontTx/>
              <a:buBlip>
                <a:blip r:embed="rId7"/>
              </a:buBlip>
              <a:defRPr/>
            </a:pPr>
            <a:r>
              <a:rPr lang="nl-NL" sz="2400" kern="0" dirty="0">
                <a:solidFill>
                  <a:srgbClr val="000080"/>
                </a:solidFill>
                <a:latin typeface="Gill Sans MT" pitchFamily="34" charset="0"/>
                <a:cs typeface="+mn-cs"/>
              </a:rPr>
              <a:t>Reis- en annuleringsverzekering</a:t>
            </a:r>
          </a:p>
          <a:p>
            <a:pPr lvl="1" eaLnBrk="1" hangingPunct="1">
              <a:buFontTx/>
              <a:buBlip>
                <a:blip r:embed="rId7"/>
              </a:buBlip>
              <a:defRPr/>
            </a:pPr>
            <a:r>
              <a:rPr lang="nl-NL" sz="2400" kern="0" dirty="0">
                <a:solidFill>
                  <a:srgbClr val="000080"/>
                </a:solidFill>
                <a:latin typeface="Gill Sans MT" pitchFamily="34" charset="0"/>
                <a:cs typeface="+mn-cs"/>
              </a:rPr>
              <a:t>Evt. (nieuwe) heffingen zoals bijv. brandstoftoeslag</a:t>
            </a:r>
          </a:p>
          <a:p>
            <a:pPr marL="457200" lvl="1" indent="0" eaLnBrk="1" hangingPunct="1">
              <a:buFontTx/>
              <a:buNone/>
              <a:defRPr/>
            </a:pPr>
            <a:endParaRPr lang="nl-NL" sz="2400" kern="0" dirty="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 </a:t>
            </a:r>
            <a:r>
              <a:rPr lang="nl-NL" sz="2000" b="1" kern="0" dirty="0" smtClean="0">
                <a:solidFill>
                  <a:srgbClr val="EAB200"/>
                </a:solidFill>
                <a:latin typeface="Gill Sans MT" pitchFamily="34" charset="0"/>
              </a:rPr>
              <a:t>(onder voorbehoud)</a:t>
            </a:r>
          </a:p>
        </p:txBody>
      </p:sp>
      <p:pic>
        <p:nvPicPr>
          <p:cNvPr id="37891"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37892"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37893"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885112" cy="475138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b="1" kern="0" dirty="0" smtClean="0">
                <a:solidFill>
                  <a:srgbClr val="000080"/>
                </a:solidFill>
                <a:latin typeface="Gill Sans MT" pitchFamily="34" charset="0"/>
                <a:cs typeface="+mn-cs"/>
              </a:rPr>
              <a:t>Donderdag 30 april en vrijdag 1 mei </a:t>
            </a:r>
          </a:p>
          <a:p>
            <a:pPr lvl="1" eaLnBrk="1" hangingPunct="1">
              <a:buFontTx/>
              <a:buBlip>
                <a:blip r:embed="rId7"/>
              </a:buBlip>
              <a:defRPr/>
            </a:pPr>
            <a:r>
              <a:rPr lang="nl-NL" sz="2400" kern="0" dirty="0" smtClean="0">
                <a:solidFill>
                  <a:srgbClr val="000080"/>
                </a:solidFill>
                <a:latin typeface="Gill Sans MT" pitchFamily="34" charset="0"/>
                <a:cs typeface="+mn-cs"/>
              </a:rPr>
              <a:t>Reisdagen van de busreis via o.a. </a:t>
            </a:r>
            <a:r>
              <a:rPr lang="nl-NL" sz="2400" kern="0" dirty="0" err="1" smtClean="0">
                <a:solidFill>
                  <a:srgbClr val="000080"/>
                </a:solidFill>
                <a:latin typeface="Gill Sans MT" pitchFamily="34" charset="0"/>
                <a:cs typeface="+mn-cs"/>
              </a:rPr>
              <a:t>Speyer</a:t>
            </a:r>
            <a:endParaRPr lang="nl-NL" sz="2400" kern="0" dirty="0" smtClean="0">
              <a:solidFill>
                <a:srgbClr val="000080"/>
              </a:solidFill>
              <a:latin typeface="Gill Sans MT" pitchFamily="34" charset="0"/>
              <a:cs typeface="+mn-cs"/>
            </a:endParaRPr>
          </a:p>
          <a:p>
            <a:pPr lvl="1" eaLnBrk="1" hangingPunct="1">
              <a:buFontTx/>
              <a:buBlip>
                <a:blip r:embed="rId7"/>
              </a:buBlip>
              <a:defRPr/>
            </a:pPr>
            <a:endParaRPr lang="nl-NL" sz="2400" kern="0" dirty="0">
              <a:solidFill>
                <a:srgbClr val="000080"/>
              </a:solidFill>
              <a:latin typeface="Gill Sans MT" pitchFamily="34" charset="0"/>
              <a:cs typeface="+mn-cs"/>
            </a:endParaRPr>
          </a:p>
          <a:p>
            <a:pPr marL="457200" lvl="1" indent="0" eaLnBrk="1" hangingPunct="1">
              <a:buFontTx/>
              <a:buNone/>
              <a:defRPr/>
            </a:pPr>
            <a:r>
              <a:rPr lang="nl-NL" sz="2400" b="1" kern="0" dirty="0" smtClean="0">
                <a:solidFill>
                  <a:srgbClr val="000080"/>
                </a:solidFill>
                <a:latin typeface="Gill Sans MT" pitchFamily="34" charset="0"/>
                <a:cs typeface="+mn-cs"/>
              </a:rPr>
              <a:t>Zaterdag 2 mei</a:t>
            </a:r>
          </a:p>
          <a:p>
            <a:pPr lvl="1" eaLnBrk="1" hangingPunct="1">
              <a:buFontTx/>
              <a:buBlip>
                <a:blip r:embed="rId7"/>
              </a:buBlip>
              <a:defRPr/>
            </a:pPr>
            <a:r>
              <a:rPr lang="nl-NL" sz="2400" kern="0" dirty="0" smtClean="0">
                <a:solidFill>
                  <a:srgbClr val="000080"/>
                </a:solidFill>
                <a:latin typeface="Gill Sans MT" pitchFamily="34" charset="0"/>
                <a:cs typeface="+mn-cs"/>
              </a:rPr>
              <a:t>Aankomst van busreis en vliegreis (in 6 groepen) in Rome gedurende de dag</a:t>
            </a:r>
          </a:p>
          <a:p>
            <a:pPr marL="457200" lvl="1" indent="0" eaLnBrk="1" hangingPunct="1">
              <a:buFontTx/>
              <a:buNone/>
              <a:defRPr/>
            </a:pPr>
            <a:r>
              <a:rPr lang="nl-NL" sz="2400" kern="0" dirty="0">
                <a:solidFill>
                  <a:srgbClr val="000080"/>
                </a:solidFill>
                <a:latin typeface="Gill Sans MT" pitchFamily="34" charset="0"/>
                <a:cs typeface="+mn-cs"/>
              </a:rPr>
              <a:t/>
            </a:r>
            <a:br>
              <a:rPr lang="nl-NL" sz="2400" kern="0" dirty="0">
                <a:solidFill>
                  <a:srgbClr val="000080"/>
                </a:solidFill>
                <a:latin typeface="Gill Sans MT" pitchFamily="34" charset="0"/>
                <a:cs typeface="+mn-cs"/>
              </a:rPr>
            </a:br>
            <a:r>
              <a:rPr lang="nl-NL" sz="2400" b="1" kern="0" dirty="0" smtClean="0">
                <a:solidFill>
                  <a:srgbClr val="000080"/>
                </a:solidFill>
                <a:latin typeface="Gill Sans MT" pitchFamily="34" charset="0"/>
                <a:cs typeface="+mn-cs"/>
              </a:rPr>
              <a:t>Zondag 3 mei</a:t>
            </a:r>
          </a:p>
          <a:p>
            <a:pPr lvl="1" eaLnBrk="1" hangingPunct="1">
              <a:buFontTx/>
              <a:buBlip>
                <a:blip r:embed="rId7"/>
              </a:buBlip>
              <a:defRPr/>
            </a:pPr>
            <a:r>
              <a:rPr lang="nl-NL" sz="2400" kern="0" dirty="0" smtClean="0">
                <a:solidFill>
                  <a:srgbClr val="000080"/>
                </a:solidFill>
                <a:latin typeface="Gill Sans MT" pitchFamily="34" charset="0"/>
                <a:cs typeface="+mn-cs"/>
              </a:rPr>
              <a:t>Eucharistieviering in de Sint Pieter</a:t>
            </a:r>
          </a:p>
          <a:p>
            <a:pPr lvl="1" eaLnBrk="1" hangingPunct="1">
              <a:buFontTx/>
              <a:buBlip>
                <a:blip r:embed="rId7"/>
              </a:buBlip>
              <a:defRPr/>
            </a:pPr>
            <a:r>
              <a:rPr lang="nl-NL" sz="2400" kern="0" dirty="0" smtClean="0">
                <a:solidFill>
                  <a:srgbClr val="000080"/>
                </a:solidFill>
                <a:latin typeface="Gill Sans MT" pitchFamily="34" charset="0"/>
                <a:cs typeface="+mn-cs"/>
              </a:rPr>
              <a:t>Angelus door Paus Franciscus</a:t>
            </a:r>
          </a:p>
          <a:p>
            <a:pPr lvl="1" eaLnBrk="1" hangingPunct="1">
              <a:buFontTx/>
              <a:buBlip>
                <a:blip r:embed="rId7"/>
              </a:buBlip>
              <a:defRPr/>
            </a:pPr>
            <a:r>
              <a:rPr lang="nl-NL" sz="2400" kern="0" dirty="0" smtClean="0">
                <a:solidFill>
                  <a:srgbClr val="000080"/>
                </a:solidFill>
                <a:latin typeface="Gill Sans MT" pitchFamily="34" charset="0"/>
                <a:cs typeface="+mn-cs"/>
              </a:rPr>
              <a:t>Rondleiding door oude Rome of Centrum</a:t>
            </a:r>
          </a:p>
          <a:p>
            <a:pPr lvl="1" eaLnBrk="1" hangingPunct="1">
              <a:buFontTx/>
              <a:buBlip>
                <a:blip r:embed="rId7"/>
              </a:buBlip>
              <a:defRPr/>
            </a:pPr>
            <a:endParaRPr lang="nl-NL" sz="2400" kern="0" dirty="0" smtClean="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Tijdelijke aanduiding voor inhoud 3"/>
          <p:cNvPicPr>
            <a:picLocks noGrp="1" noChangeAspect="1"/>
          </p:cNvPicPr>
          <p:nvPr>
            <p:ph idx="1"/>
          </p:nvPr>
        </p:nvPicPr>
        <p:blipFill>
          <a:blip r:embed="rId3"/>
          <a:srcRect/>
          <a:stretch>
            <a:fillRect/>
          </a:stretch>
        </p:blipFill>
        <p:spPr>
          <a:xfrm>
            <a:off x="-236538" y="-20638"/>
            <a:ext cx="9488488" cy="6856413"/>
          </a:xfrm>
        </p:spPr>
      </p:pic>
      <p:sp>
        <p:nvSpPr>
          <p:cNvPr id="39938" name="Tekstvak 6"/>
          <p:cNvSpPr txBox="1">
            <a:spLocks noChangeArrowheads="1"/>
          </p:cNvSpPr>
          <p:nvPr/>
        </p:nvSpPr>
        <p:spPr bwMode="auto">
          <a:xfrm>
            <a:off x="5273675" y="6092825"/>
            <a:ext cx="3851275" cy="369888"/>
          </a:xfrm>
          <a:prstGeom prst="rect">
            <a:avLst/>
          </a:prstGeom>
          <a:noFill/>
          <a:ln w="9525">
            <a:noFill/>
            <a:miter lim="800000"/>
            <a:headEnd/>
            <a:tailEnd/>
          </a:ln>
        </p:spPr>
        <p:txBody>
          <a:bodyPr>
            <a:spAutoFit/>
          </a:bodyPr>
          <a:lstStyle/>
          <a:p>
            <a:r>
              <a:rPr lang="nl-NL" b="1">
                <a:solidFill>
                  <a:schemeClr val="bg1"/>
                </a:solidFill>
                <a:latin typeface="Gill Sans MT"/>
              </a:rPr>
              <a:t>Sint Pieter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6" name="Tijdelijke aanduiding voor inhoud 3"/>
          <p:cNvPicPr>
            <a:picLocks noGrp="1" noChangeAspect="1"/>
          </p:cNvPicPr>
          <p:nvPr>
            <p:ph idx="1"/>
          </p:nvPr>
        </p:nvPicPr>
        <p:blipFill>
          <a:blip r:embed="rId3"/>
          <a:srcRect/>
          <a:stretch>
            <a:fillRect/>
          </a:stretch>
        </p:blipFill>
        <p:spPr>
          <a:xfrm>
            <a:off x="2244725" y="0"/>
            <a:ext cx="4578350" cy="6858000"/>
          </a:xfrm>
        </p:spPr>
      </p:pic>
      <p:sp>
        <p:nvSpPr>
          <p:cNvPr id="41987" name="Tekstvak 6"/>
          <p:cNvSpPr txBox="1">
            <a:spLocks noChangeArrowheads="1"/>
          </p:cNvSpPr>
          <p:nvPr/>
        </p:nvSpPr>
        <p:spPr bwMode="auto">
          <a:xfrm>
            <a:off x="5292725" y="6092825"/>
            <a:ext cx="3851275" cy="369888"/>
          </a:xfrm>
          <a:prstGeom prst="rect">
            <a:avLst/>
          </a:prstGeom>
          <a:noFill/>
          <a:ln w="9525">
            <a:noFill/>
            <a:miter lim="800000"/>
            <a:headEnd/>
            <a:tailEnd/>
          </a:ln>
        </p:spPr>
        <p:txBody>
          <a:bodyPr>
            <a:spAutoFit/>
          </a:bodyPr>
          <a:lstStyle/>
          <a:p>
            <a:r>
              <a:rPr lang="nl-NL" b="1">
                <a:solidFill>
                  <a:schemeClr val="bg1"/>
                </a:solidFill>
                <a:latin typeface="Gill Sans MT"/>
              </a:rPr>
              <a:t>Colosseum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034" name="Tijdelijke aanduiding voor inhoud 5"/>
          <p:cNvPicPr>
            <a:picLocks noGrp="1" noChangeAspect="1"/>
          </p:cNvPicPr>
          <p:nvPr>
            <p:ph idx="1"/>
          </p:nvPr>
        </p:nvPicPr>
        <p:blipFill>
          <a:blip r:embed="rId3"/>
          <a:srcRect/>
          <a:stretch>
            <a:fillRect/>
          </a:stretch>
        </p:blipFill>
        <p:spPr>
          <a:xfrm>
            <a:off x="2309813" y="-26988"/>
            <a:ext cx="4565650" cy="6854826"/>
          </a:xfrm>
        </p:spPr>
      </p:pic>
      <p:sp>
        <p:nvSpPr>
          <p:cNvPr id="44035" name="Tekstvak 4"/>
          <p:cNvSpPr txBox="1">
            <a:spLocks noChangeArrowheads="1"/>
          </p:cNvSpPr>
          <p:nvPr/>
        </p:nvSpPr>
        <p:spPr bwMode="auto">
          <a:xfrm>
            <a:off x="5292725" y="6092825"/>
            <a:ext cx="3851275" cy="369888"/>
          </a:xfrm>
          <a:prstGeom prst="rect">
            <a:avLst/>
          </a:prstGeom>
          <a:noFill/>
          <a:ln w="9525">
            <a:noFill/>
            <a:miter lim="800000"/>
            <a:headEnd/>
            <a:tailEnd/>
          </a:ln>
        </p:spPr>
        <p:txBody>
          <a:bodyPr>
            <a:spAutoFit/>
          </a:bodyPr>
          <a:lstStyle/>
          <a:p>
            <a:r>
              <a:rPr lang="nl-NL" b="1">
                <a:solidFill>
                  <a:schemeClr val="bg1"/>
                </a:solidFill>
                <a:latin typeface="Gill Sans MT"/>
              </a:rPr>
              <a:t>Piazza Navona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a:solidFill>
                  <a:srgbClr val="EAB200"/>
                </a:solidFill>
                <a:latin typeface="Gill Sans MT" pitchFamily="34" charset="0"/>
              </a:rPr>
              <a:t>Programma </a:t>
            </a:r>
            <a:r>
              <a:rPr lang="nl-NL" sz="2000" b="1" kern="0" dirty="0">
                <a:solidFill>
                  <a:srgbClr val="EAB200"/>
                </a:solidFill>
                <a:latin typeface="Gill Sans MT" pitchFamily="34" charset="0"/>
              </a:rPr>
              <a:t>(onder voorbehoud)</a:t>
            </a:r>
          </a:p>
        </p:txBody>
      </p:sp>
      <p:pic>
        <p:nvPicPr>
          <p:cNvPr id="46083"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46084"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46085"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885112" cy="475138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b="1" kern="0" dirty="0" smtClean="0">
                <a:solidFill>
                  <a:srgbClr val="000080"/>
                </a:solidFill>
                <a:latin typeface="Gill Sans MT" pitchFamily="34" charset="0"/>
                <a:cs typeface="+mn-cs"/>
              </a:rPr>
              <a:t>Maandag 4 mei </a:t>
            </a:r>
          </a:p>
          <a:p>
            <a:pPr lvl="1" eaLnBrk="1" hangingPunct="1">
              <a:buFontTx/>
              <a:buBlip>
                <a:blip r:embed="rId7"/>
              </a:buBlip>
              <a:defRPr/>
            </a:pPr>
            <a:r>
              <a:rPr lang="nl-NL" sz="2400" kern="0" dirty="0" smtClean="0">
                <a:solidFill>
                  <a:srgbClr val="000080"/>
                </a:solidFill>
                <a:latin typeface="Gill Sans MT" pitchFamily="34" charset="0"/>
                <a:cs typeface="+mn-cs"/>
              </a:rPr>
              <a:t>Eucharistieviering in de Santa Maria Maggiore</a:t>
            </a:r>
          </a:p>
          <a:p>
            <a:pPr lvl="1" eaLnBrk="1" hangingPunct="1">
              <a:buFontTx/>
              <a:buBlip>
                <a:blip r:embed="rId7"/>
              </a:buBlip>
              <a:defRPr/>
            </a:pPr>
            <a:r>
              <a:rPr lang="nl-NL" sz="2400" kern="0" dirty="0" smtClean="0">
                <a:solidFill>
                  <a:srgbClr val="000080"/>
                </a:solidFill>
                <a:latin typeface="Gill Sans MT" pitchFamily="34" charset="0"/>
                <a:cs typeface="+mn-cs"/>
              </a:rPr>
              <a:t>Programmasuggesties (I)</a:t>
            </a:r>
          </a:p>
          <a:p>
            <a:pPr lvl="1" eaLnBrk="1" hangingPunct="1">
              <a:buFontTx/>
              <a:buBlip>
                <a:blip r:embed="rId7"/>
              </a:buBlip>
              <a:defRPr/>
            </a:pPr>
            <a:r>
              <a:rPr lang="nl-NL" sz="2400" kern="0" dirty="0" smtClean="0">
                <a:solidFill>
                  <a:srgbClr val="000080"/>
                </a:solidFill>
                <a:latin typeface="Gill Sans MT" pitchFamily="34" charset="0"/>
                <a:cs typeface="+mn-cs"/>
              </a:rPr>
              <a:t>Concert van het kathedrale koor </a:t>
            </a:r>
          </a:p>
          <a:p>
            <a:pPr lvl="1" eaLnBrk="1" hangingPunct="1">
              <a:buFontTx/>
              <a:buBlip>
                <a:blip r:embed="rId7"/>
              </a:buBlip>
              <a:defRPr/>
            </a:pPr>
            <a:r>
              <a:rPr lang="nl-NL" sz="2400" kern="0" dirty="0">
                <a:solidFill>
                  <a:srgbClr val="000080"/>
                </a:solidFill>
                <a:latin typeface="Gill Sans MT" pitchFamily="34" charset="0"/>
                <a:cs typeface="+mn-cs"/>
              </a:rPr>
              <a:t>A</a:t>
            </a:r>
            <a:r>
              <a:rPr lang="nl-NL" sz="2400" kern="0" dirty="0" smtClean="0">
                <a:solidFill>
                  <a:srgbClr val="000080"/>
                </a:solidFill>
                <a:latin typeface="Gill Sans MT" pitchFamily="34" charset="0"/>
                <a:cs typeface="+mn-cs"/>
              </a:rPr>
              <a:t>vondgebed van de Sant’ </a:t>
            </a:r>
            <a:r>
              <a:rPr lang="nl-NL" sz="2400" kern="0" dirty="0" err="1" smtClean="0">
                <a:solidFill>
                  <a:srgbClr val="000080"/>
                </a:solidFill>
                <a:latin typeface="Gill Sans MT" pitchFamily="34" charset="0"/>
                <a:cs typeface="+mn-cs"/>
              </a:rPr>
              <a:t>Egidio</a:t>
            </a:r>
            <a:r>
              <a:rPr lang="nl-NL" sz="2400" kern="0" dirty="0" smtClean="0">
                <a:solidFill>
                  <a:srgbClr val="000080"/>
                </a:solidFill>
                <a:latin typeface="Gill Sans MT" pitchFamily="34" charset="0"/>
                <a:cs typeface="+mn-cs"/>
              </a:rPr>
              <a:t> beweging</a:t>
            </a:r>
          </a:p>
          <a:p>
            <a:pPr lvl="1" eaLnBrk="1" hangingPunct="1">
              <a:buFontTx/>
              <a:buBlip>
                <a:blip r:embed="rId7"/>
              </a:buBlip>
              <a:defRPr/>
            </a:pPr>
            <a:endParaRPr lang="nl-NL" sz="2400" kern="0" dirty="0">
              <a:solidFill>
                <a:srgbClr val="000080"/>
              </a:solidFill>
              <a:latin typeface="Gill Sans MT" pitchFamily="34" charset="0"/>
              <a:cs typeface="+mn-cs"/>
            </a:endParaRPr>
          </a:p>
          <a:p>
            <a:pPr marL="457200" lvl="1" indent="0" eaLnBrk="1" hangingPunct="1">
              <a:buFontTx/>
              <a:buNone/>
              <a:defRPr/>
            </a:pPr>
            <a:r>
              <a:rPr lang="nl-NL" sz="2400" b="1" kern="0" dirty="0" smtClean="0">
                <a:solidFill>
                  <a:srgbClr val="000080"/>
                </a:solidFill>
                <a:latin typeface="Gill Sans MT" pitchFamily="34" charset="0"/>
                <a:cs typeface="+mn-cs"/>
              </a:rPr>
              <a:t>Dinsdag 5 mei </a:t>
            </a:r>
          </a:p>
          <a:p>
            <a:pPr lvl="1" eaLnBrk="1" hangingPunct="1">
              <a:buFontTx/>
              <a:buBlip>
                <a:blip r:embed="rId7"/>
              </a:buBlip>
              <a:defRPr/>
            </a:pPr>
            <a:r>
              <a:rPr lang="nl-NL" sz="2400" kern="0" dirty="0" smtClean="0">
                <a:solidFill>
                  <a:srgbClr val="000080"/>
                </a:solidFill>
                <a:latin typeface="Gill Sans MT" pitchFamily="34" charset="0"/>
                <a:cs typeface="+mn-cs"/>
              </a:rPr>
              <a:t>Programmasuggesties (II)</a:t>
            </a:r>
          </a:p>
          <a:p>
            <a:pPr lvl="1" eaLnBrk="1" hangingPunct="1">
              <a:buFontTx/>
              <a:buBlip>
                <a:blip r:embed="rId7"/>
              </a:buBlip>
              <a:defRPr/>
            </a:pPr>
            <a:r>
              <a:rPr lang="nl-NL" sz="2400" kern="0" dirty="0" smtClean="0">
                <a:solidFill>
                  <a:srgbClr val="000080"/>
                </a:solidFill>
                <a:latin typeface="Gill Sans MT" pitchFamily="34" charset="0"/>
                <a:cs typeface="+mn-cs"/>
              </a:rPr>
              <a:t>Rondleiding door oude Rome of Centrum</a:t>
            </a:r>
          </a:p>
          <a:p>
            <a:pPr lvl="1" eaLnBrk="1" hangingPunct="1">
              <a:buFontTx/>
              <a:buBlip>
                <a:blip r:embed="rId7"/>
              </a:buBlip>
              <a:defRPr/>
            </a:pPr>
            <a:r>
              <a:rPr lang="nl-NL" sz="2400" kern="0" dirty="0" smtClean="0">
                <a:solidFill>
                  <a:srgbClr val="000080"/>
                </a:solidFill>
                <a:latin typeface="Gill Sans MT" pitchFamily="34" charset="0"/>
                <a:cs typeface="+mn-cs"/>
              </a:rPr>
              <a:t>Gebedsdienst in de Sint Jan van </a:t>
            </a:r>
            <a:r>
              <a:rPr lang="nl-NL" sz="2400" kern="0" dirty="0" err="1" smtClean="0">
                <a:solidFill>
                  <a:srgbClr val="000080"/>
                </a:solidFill>
                <a:latin typeface="Gill Sans MT" pitchFamily="34" charset="0"/>
                <a:cs typeface="+mn-cs"/>
              </a:rPr>
              <a:t>Lateranen</a:t>
            </a:r>
            <a:endParaRPr lang="nl-NL" sz="2400" kern="0" dirty="0" smtClean="0">
              <a:solidFill>
                <a:srgbClr val="000080"/>
              </a:solidFill>
              <a:latin typeface="Gill Sans MT" pitchFamily="34" charset="0"/>
              <a:cs typeface="+mn-cs"/>
            </a:endParaRPr>
          </a:p>
          <a:p>
            <a:pPr marL="457200" lvl="1" indent="0" eaLnBrk="1" hangingPunct="1">
              <a:buFontTx/>
              <a:buNone/>
              <a:defRPr/>
            </a:pPr>
            <a:r>
              <a:rPr lang="nl-NL" sz="2400" kern="0" dirty="0">
                <a:solidFill>
                  <a:srgbClr val="000080"/>
                </a:solidFill>
                <a:latin typeface="Gill Sans MT" pitchFamily="34" charset="0"/>
                <a:cs typeface="+mn-cs"/>
              </a:rPr>
              <a:t/>
            </a:r>
            <a:br>
              <a:rPr lang="nl-NL" sz="2400" kern="0" dirty="0">
                <a:solidFill>
                  <a:srgbClr val="000080"/>
                </a:solidFill>
                <a:latin typeface="Gill Sans MT" pitchFamily="34" charset="0"/>
                <a:cs typeface="+mn-cs"/>
              </a:rPr>
            </a:br>
            <a:endParaRPr lang="nl-NL" sz="2400" kern="0" dirty="0" smtClean="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30" name="Tijdelijke aanduiding voor inhoud 3"/>
          <p:cNvPicPr>
            <a:picLocks noChangeAspect="1"/>
          </p:cNvPicPr>
          <p:nvPr/>
        </p:nvPicPr>
        <p:blipFill>
          <a:blip r:embed="rId3"/>
          <a:srcRect/>
          <a:stretch>
            <a:fillRect/>
          </a:stretch>
        </p:blipFill>
        <p:spPr bwMode="auto">
          <a:xfrm>
            <a:off x="2124075" y="-42863"/>
            <a:ext cx="4608513" cy="6905626"/>
          </a:xfrm>
          <a:prstGeom prst="rect">
            <a:avLst/>
          </a:prstGeom>
          <a:noFill/>
          <a:ln w="9525">
            <a:noFill/>
            <a:miter lim="800000"/>
            <a:headEnd/>
            <a:tailEnd/>
          </a:ln>
        </p:spPr>
      </p:pic>
      <p:sp>
        <p:nvSpPr>
          <p:cNvPr id="48131" name="Tekstvak 4"/>
          <p:cNvSpPr txBox="1">
            <a:spLocks noChangeArrowheads="1"/>
          </p:cNvSpPr>
          <p:nvPr/>
        </p:nvSpPr>
        <p:spPr bwMode="auto">
          <a:xfrm>
            <a:off x="5292725" y="6092825"/>
            <a:ext cx="3851275" cy="369888"/>
          </a:xfrm>
          <a:prstGeom prst="rect">
            <a:avLst/>
          </a:prstGeom>
          <a:noFill/>
          <a:ln w="9525">
            <a:noFill/>
            <a:miter lim="800000"/>
            <a:headEnd/>
            <a:tailEnd/>
          </a:ln>
        </p:spPr>
        <p:txBody>
          <a:bodyPr>
            <a:spAutoFit/>
          </a:bodyPr>
          <a:lstStyle/>
          <a:p>
            <a:r>
              <a:rPr lang="nl-NL" b="1">
                <a:solidFill>
                  <a:schemeClr val="bg1"/>
                </a:solidFill>
                <a:latin typeface="Gill Sans MT"/>
              </a:rPr>
              <a:t>Santa Maria Maggiore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p:nvPr>
        </p:nvSpPr>
        <p:spPr/>
        <p:txBody>
          <a:bodyPr/>
          <a:lstStyle/>
          <a:p>
            <a:endParaRPr lang="nl-NL" smtClean="0"/>
          </a:p>
        </p:txBody>
      </p:sp>
      <p:pic>
        <p:nvPicPr>
          <p:cNvPr id="50178" name="Tijdelijke aanduiding voor inhoud 3"/>
          <p:cNvPicPr>
            <a:picLocks noGrp="1" noChangeAspect="1"/>
          </p:cNvPicPr>
          <p:nvPr>
            <p:ph idx="1"/>
          </p:nvPr>
        </p:nvPicPr>
        <p:blipFill>
          <a:blip r:embed="rId3"/>
          <a:srcRect/>
          <a:stretch>
            <a:fillRect/>
          </a:stretch>
        </p:blipFill>
        <p:spPr>
          <a:xfrm>
            <a:off x="0" y="0"/>
            <a:ext cx="10287000" cy="6858000"/>
          </a:xfrm>
        </p:spPr>
      </p:pic>
      <p:sp>
        <p:nvSpPr>
          <p:cNvPr id="50179" name="Tekstvak 4"/>
          <p:cNvSpPr txBox="1">
            <a:spLocks noChangeArrowheads="1"/>
          </p:cNvSpPr>
          <p:nvPr/>
        </p:nvSpPr>
        <p:spPr bwMode="auto">
          <a:xfrm>
            <a:off x="5292725" y="6092825"/>
            <a:ext cx="3851275" cy="369888"/>
          </a:xfrm>
          <a:prstGeom prst="rect">
            <a:avLst/>
          </a:prstGeom>
          <a:noFill/>
          <a:ln w="9525">
            <a:noFill/>
            <a:miter lim="800000"/>
            <a:headEnd/>
            <a:tailEnd/>
          </a:ln>
        </p:spPr>
        <p:txBody>
          <a:bodyPr>
            <a:spAutoFit/>
          </a:bodyPr>
          <a:lstStyle/>
          <a:p>
            <a:r>
              <a:rPr lang="nl-NL" b="1">
                <a:solidFill>
                  <a:schemeClr val="bg1"/>
                </a:solidFill>
                <a:latin typeface="Gill Sans MT"/>
              </a:rPr>
              <a:t>Santa Maria in Trastevere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endParaRPr lang="nl-NL" smtClean="0"/>
          </a:p>
        </p:txBody>
      </p:sp>
      <p:sp>
        <p:nvSpPr>
          <p:cNvPr id="52227" name="Tijdelijke aanduiding voor inhoud 2"/>
          <p:cNvSpPr>
            <a:spLocks noGrp="1"/>
          </p:cNvSpPr>
          <p:nvPr>
            <p:ph idx="1"/>
          </p:nvPr>
        </p:nvSpPr>
        <p:spPr/>
        <p:txBody>
          <a:bodyPr/>
          <a:lstStyle/>
          <a:p>
            <a:endParaRPr lang="nl-NL" smtClean="0"/>
          </a:p>
        </p:txBody>
      </p:sp>
      <p:pic>
        <p:nvPicPr>
          <p:cNvPr id="52228" name="Tijdelijke aanduiding voor inhoud 3"/>
          <p:cNvPicPr>
            <a:picLocks noChangeAspect="1"/>
          </p:cNvPicPr>
          <p:nvPr/>
        </p:nvPicPr>
        <p:blipFill>
          <a:blip r:embed="rId3"/>
          <a:srcRect/>
          <a:stretch>
            <a:fillRect/>
          </a:stretch>
        </p:blipFill>
        <p:spPr bwMode="auto">
          <a:xfrm>
            <a:off x="9525" y="333375"/>
            <a:ext cx="9136063" cy="6092825"/>
          </a:xfrm>
          <a:prstGeom prst="rect">
            <a:avLst/>
          </a:prstGeom>
          <a:noFill/>
          <a:ln w="9525">
            <a:noFill/>
            <a:miter lim="800000"/>
            <a:headEnd/>
            <a:tailEnd/>
          </a:ln>
        </p:spPr>
      </p:pic>
      <p:sp>
        <p:nvSpPr>
          <p:cNvPr id="52229" name="Tekstvak 4"/>
          <p:cNvSpPr txBox="1">
            <a:spLocks noChangeArrowheads="1"/>
          </p:cNvSpPr>
          <p:nvPr/>
        </p:nvSpPr>
        <p:spPr bwMode="auto">
          <a:xfrm>
            <a:off x="5292725" y="6092825"/>
            <a:ext cx="3851275" cy="369888"/>
          </a:xfrm>
          <a:prstGeom prst="rect">
            <a:avLst/>
          </a:prstGeom>
          <a:noFill/>
          <a:ln w="9525">
            <a:noFill/>
            <a:miter lim="800000"/>
            <a:headEnd/>
            <a:tailEnd/>
          </a:ln>
        </p:spPr>
        <p:txBody>
          <a:bodyPr>
            <a:spAutoFit/>
          </a:bodyPr>
          <a:lstStyle/>
          <a:p>
            <a:r>
              <a:rPr lang="nl-NL" b="1">
                <a:solidFill>
                  <a:schemeClr val="bg1"/>
                </a:solidFill>
                <a:latin typeface="Gill Sans MT"/>
              </a:rPr>
              <a:t>Forum Romanum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36513" y="630238"/>
            <a:ext cx="9217026"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nl-NL" b="1" kern="0" dirty="0" smtClean="0">
                <a:solidFill>
                  <a:srgbClr val="EAB200"/>
                </a:solidFill>
                <a:latin typeface="Gill Sans MT" pitchFamily="34" charset="0"/>
              </a:rPr>
              <a:t>Vandaag</a:t>
            </a:r>
            <a:endParaRPr lang="nl-NL" sz="1600" b="1" kern="0" dirty="0" smtClean="0">
              <a:solidFill>
                <a:srgbClr val="EAB200"/>
              </a:solidFill>
              <a:latin typeface="Gill Sans MT" pitchFamily="34" charset="0"/>
            </a:endParaRPr>
          </a:p>
        </p:txBody>
      </p:sp>
      <p:sp>
        <p:nvSpPr>
          <p:cNvPr id="9" name="Rectangle 5"/>
          <p:cNvSpPr txBox="1">
            <a:spLocks noChangeArrowheads="1"/>
          </p:cNvSpPr>
          <p:nvPr/>
        </p:nvSpPr>
        <p:spPr bwMode="auto">
          <a:xfrm>
            <a:off x="1258888" y="1917700"/>
            <a:ext cx="8777287"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3"/>
              </a:buBlip>
              <a:defRPr/>
            </a:pPr>
            <a:r>
              <a:rPr lang="nl-NL" kern="0" dirty="0" smtClean="0">
                <a:solidFill>
                  <a:srgbClr val="000080"/>
                </a:solidFill>
                <a:latin typeface="Gill Sans MT" pitchFamily="34" charset="0"/>
                <a:cs typeface="+mn-cs"/>
              </a:rPr>
              <a:t>Samen op pelgrimstocht</a:t>
            </a:r>
          </a:p>
          <a:p>
            <a:pPr lvl="1" eaLnBrk="1" hangingPunct="1">
              <a:buFontTx/>
              <a:buBlip>
                <a:blip r:embed="rId3"/>
              </a:buBlip>
              <a:defRPr/>
            </a:pPr>
            <a:r>
              <a:rPr lang="nl-NL" kern="0" dirty="0" smtClean="0">
                <a:solidFill>
                  <a:srgbClr val="000080"/>
                </a:solidFill>
                <a:latin typeface="Gill Sans MT" pitchFamily="34" charset="0"/>
                <a:cs typeface="+mn-cs"/>
              </a:rPr>
              <a:t>VNB</a:t>
            </a:r>
          </a:p>
          <a:p>
            <a:pPr lvl="1" eaLnBrk="1" hangingPunct="1">
              <a:buFontTx/>
              <a:buBlip>
                <a:blip r:embed="rId3"/>
              </a:buBlip>
              <a:defRPr/>
            </a:pPr>
            <a:r>
              <a:rPr lang="nl-NL" kern="0" dirty="0" smtClean="0">
                <a:solidFill>
                  <a:srgbClr val="000080"/>
                </a:solidFill>
                <a:latin typeface="Gill Sans MT" pitchFamily="34" charset="0"/>
                <a:cs typeface="+mn-cs"/>
              </a:rPr>
              <a:t>Reismogelijkheden</a:t>
            </a:r>
          </a:p>
          <a:p>
            <a:pPr lvl="1" eaLnBrk="1" hangingPunct="1">
              <a:buFontTx/>
              <a:buBlip>
                <a:blip r:embed="rId3"/>
              </a:buBlip>
              <a:defRPr/>
            </a:pPr>
            <a:r>
              <a:rPr lang="nl-NL" kern="0" dirty="0" smtClean="0">
                <a:solidFill>
                  <a:srgbClr val="000080"/>
                </a:solidFill>
                <a:latin typeface="Gill Sans MT" pitchFamily="34" charset="0"/>
                <a:cs typeface="+mn-cs"/>
              </a:rPr>
              <a:t>Programma</a:t>
            </a:r>
          </a:p>
          <a:p>
            <a:pPr lvl="2" eaLnBrk="1" hangingPunct="1">
              <a:buFontTx/>
              <a:buBlip>
                <a:blip r:embed="rId3"/>
              </a:buBlip>
              <a:defRPr/>
            </a:pPr>
            <a:r>
              <a:rPr lang="nl-NL" kern="0" dirty="0" smtClean="0">
                <a:solidFill>
                  <a:srgbClr val="000080"/>
                </a:solidFill>
                <a:latin typeface="Gill Sans MT" pitchFamily="34" charset="0"/>
                <a:cs typeface="+mn-cs"/>
              </a:rPr>
              <a:t>Programma suggesties</a:t>
            </a:r>
          </a:p>
          <a:p>
            <a:pPr lvl="2" eaLnBrk="1" hangingPunct="1">
              <a:buFontTx/>
              <a:buBlip>
                <a:blip r:embed="rId3"/>
              </a:buBlip>
              <a:defRPr/>
            </a:pPr>
            <a:r>
              <a:rPr lang="nl-NL" kern="0" dirty="0" smtClean="0">
                <a:solidFill>
                  <a:srgbClr val="000080"/>
                </a:solidFill>
                <a:latin typeface="Gill Sans MT" pitchFamily="34" charset="0"/>
                <a:cs typeface="+mn-cs"/>
              </a:rPr>
              <a:t>Tieners/Jongeren   </a:t>
            </a:r>
          </a:p>
          <a:p>
            <a:pPr lvl="2" eaLnBrk="1" hangingPunct="1">
              <a:buFontTx/>
              <a:buBlip>
                <a:blip r:embed="rId3"/>
              </a:buBlip>
              <a:defRPr/>
            </a:pPr>
            <a:r>
              <a:rPr lang="nl-NL" kern="0" dirty="0" smtClean="0">
                <a:solidFill>
                  <a:srgbClr val="000080"/>
                </a:solidFill>
                <a:latin typeface="Gill Sans MT" pitchFamily="34" charset="0"/>
                <a:cs typeface="+mn-cs"/>
              </a:rPr>
              <a:t>Gezinnen </a:t>
            </a:r>
            <a:endParaRPr lang="nl-NL" kern="0" dirty="0">
              <a:solidFill>
                <a:srgbClr val="000080"/>
              </a:solidFill>
              <a:latin typeface="Gill Sans MT" pitchFamily="34" charset="0"/>
              <a:cs typeface="+mn-cs"/>
            </a:endParaRPr>
          </a:p>
          <a:p>
            <a:pPr lvl="1" eaLnBrk="1" hangingPunct="1">
              <a:buFontTx/>
              <a:buBlip>
                <a:blip r:embed="rId3"/>
              </a:buBlip>
              <a:defRPr/>
            </a:pPr>
            <a:r>
              <a:rPr lang="nl-NL" kern="0" dirty="0" smtClean="0">
                <a:solidFill>
                  <a:srgbClr val="000080"/>
                </a:solidFill>
                <a:latin typeface="Gill Sans MT" pitchFamily="34" charset="0"/>
                <a:cs typeface="+mn-cs"/>
              </a:rPr>
              <a:t>Projectkoor bedevaart</a:t>
            </a:r>
          </a:p>
          <a:p>
            <a:pPr lvl="1" eaLnBrk="1" hangingPunct="1">
              <a:buFontTx/>
              <a:buBlip>
                <a:blip r:embed="rId3"/>
              </a:buBlip>
              <a:defRPr/>
            </a:pPr>
            <a:r>
              <a:rPr lang="nl-NL" kern="0" dirty="0" smtClean="0">
                <a:solidFill>
                  <a:srgbClr val="000080"/>
                </a:solidFill>
                <a:latin typeface="Gill Sans MT" pitchFamily="34" charset="0"/>
                <a:cs typeface="+mn-cs"/>
              </a:rPr>
              <a:t>Aanmelden</a:t>
            </a:r>
            <a:endParaRPr lang="nl-NL" kern="0" dirty="0">
              <a:solidFill>
                <a:srgbClr val="000080"/>
              </a:solidFill>
              <a:latin typeface="Gill Sans MT" pitchFamily="34" charset="0"/>
              <a:cs typeface="+mn-cs"/>
            </a:endParaRPr>
          </a:p>
          <a:p>
            <a:pPr lvl="1" eaLnBrk="1" hangingPunct="1">
              <a:buFontTx/>
              <a:buBlip>
                <a:blip r:embed="rId3"/>
              </a:buBlip>
              <a:defRPr/>
            </a:pPr>
            <a:r>
              <a:rPr lang="nl-NL" kern="0" dirty="0" smtClean="0">
                <a:solidFill>
                  <a:srgbClr val="000080"/>
                </a:solidFill>
                <a:latin typeface="Gill Sans MT" pitchFamily="34" charset="0"/>
                <a:cs typeface="+mn-cs"/>
              </a:rPr>
              <a:t>Vragen</a:t>
            </a:r>
            <a:endParaRPr lang="nl-NL" kern="0" dirty="0">
              <a:solidFill>
                <a:srgbClr val="000080"/>
              </a:solidFill>
              <a:latin typeface="Gill Sans MT" pitchFamily="34" charset="0"/>
              <a:cs typeface="+mn-cs"/>
            </a:endParaRPr>
          </a:p>
        </p:txBody>
      </p:sp>
      <p:pic>
        <p:nvPicPr>
          <p:cNvPr id="17411"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17412" name="Afbeelding 7"/>
          <p:cNvPicPr>
            <a:picLocks noChangeAspect="1"/>
          </p:cNvPicPr>
          <p:nvPr/>
        </p:nvPicPr>
        <p:blipFill>
          <a:blip r:embed="rId5"/>
          <a:srcRect/>
          <a:stretch>
            <a:fillRect/>
          </a:stretch>
        </p:blipFill>
        <p:spPr bwMode="auto">
          <a:xfrm>
            <a:off x="7259638" y="44450"/>
            <a:ext cx="1920875" cy="1409700"/>
          </a:xfrm>
          <a:prstGeom prst="rect">
            <a:avLst/>
          </a:prstGeom>
          <a:noFill/>
          <a:ln w="9525">
            <a:noFill/>
            <a:miter lim="800000"/>
            <a:headEnd/>
            <a:tailEnd/>
          </a:ln>
        </p:spPr>
      </p:pic>
      <p:pic>
        <p:nvPicPr>
          <p:cNvPr id="17413" name="Afbeelding 1"/>
          <p:cNvPicPr>
            <a:picLocks noChangeAspect="1"/>
          </p:cNvPicPr>
          <p:nvPr/>
        </p:nvPicPr>
        <p:blipFill>
          <a:blip r:embed="rId6"/>
          <a:srcRect l="8414" r="57426"/>
          <a:stretch>
            <a:fillRect/>
          </a:stretch>
        </p:blipFill>
        <p:spPr bwMode="auto">
          <a:xfrm>
            <a:off x="-36513" y="0"/>
            <a:ext cx="1655763" cy="6858000"/>
          </a:xfrm>
          <a:prstGeom prst="rect">
            <a:avLst/>
          </a:prstGeom>
          <a:noFill/>
          <a:ln w="9525">
            <a:noFill/>
            <a:miter lim="800000"/>
            <a:headEnd/>
            <a:tailEnd/>
          </a:ln>
        </p:spPr>
      </p:pic>
      <p:pic>
        <p:nvPicPr>
          <p:cNvPr id="17414" name="Picture 6" descr="Banner bisdom Haarlem-Amsterdam"/>
          <p:cNvPicPr>
            <a:picLocks noChangeAspect="1" noChangeArrowheads="1"/>
          </p:cNvPicPr>
          <p:nvPr/>
        </p:nvPicPr>
        <p:blipFill>
          <a:blip r:embed="rId7"/>
          <a:srcRect/>
          <a:stretch>
            <a:fillRect/>
          </a:stretch>
        </p:blipFill>
        <p:spPr bwMode="auto">
          <a:xfrm>
            <a:off x="8316913" y="6251575"/>
            <a:ext cx="592137" cy="49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74" name="Picture 4" descr="http://upload.wikimedia.org/wikipedia/commons/b/b8/Piazza_di_Spagna_(Rome)_0004.jpg">
            <a:hlinkClick r:id="rId3"/>
          </p:cNvPr>
          <p:cNvPicPr>
            <a:picLocks noChangeAspect="1" noChangeArrowheads="1"/>
          </p:cNvPicPr>
          <p:nvPr/>
        </p:nvPicPr>
        <p:blipFill>
          <a:blip r:embed="rId4"/>
          <a:srcRect/>
          <a:stretch>
            <a:fillRect/>
          </a:stretch>
        </p:blipFill>
        <p:spPr bwMode="auto">
          <a:xfrm>
            <a:off x="1692275" y="3175"/>
            <a:ext cx="5183188" cy="6910388"/>
          </a:xfrm>
          <a:prstGeom prst="rect">
            <a:avLst/>
          </a:prstGeom>
          <a:noFill/>
          <a:ln w="9525">
            <a:noFill/>
            <a:miter lim="800000"/>
            <a:headEnd/>
            <a:tailEnd/>
          </a:ln>
        </p:spPr>
      </p:pic>
      <p:sp>
        <p:nvSpPr>
          <p:cNvPr id="54275" name="Tekstvak 4"/>
          <p:cNvSpPr txBox="1">
            <a:spLocks noChangeArrowheads="1"/>
          </p:cNvSpPr>
          <p:nvPr/>
        </p:nvSpPr>
        <p:spPr bwMode="auto">
          <a:xfrm>
            <a:off x="5292725" y="6092825"/>
            <a:ext cx="3851275" cy="369888"/>
          </a:xfrm>
          <a:prstGeom prst="rect">
            <a:avLst/>
          </a:prstGeom>
          <a:noFill/>
          <a:ln w="9525">
            <a:noFill/>
            <a:miter lim="800000"/>
            <a:headEnd/>
            <a:tailEnd/>
          </a:ln>
        </p:spPr>
        <p:txBody>
          <a:bodyPr>
            <a:spAutoFit/>
          </a:bodyPr>
          <a:lstStyle/>
          <a:p>
            <a:r>
              <a:rPr lang="nl-NL" b="1">
                <a:solidFill>
                  <a:schemeClr val="bg1"/>
                </a:solidFill>
                <a:latin typeface="Gill Sans MT"/>
              </a:rPr>
              <a:t>Spaanse Trappen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endParaRPr lang="nl-NL" smtClean="0"/>
          </a:p>
        </p:txBody>
      </p:sp>
      <p:sp>
        <p:nvSpPr>
          <p:cNvPr id="56323" name="Tijdelijke aanduiding voor inhoud 2"/>
          <p:cNvSpPr>
            <a:spLocks noGrp="1"/>
          </p:cNvSpPr>
          <p:nvPr>
            <p:ph idx="1"/>
          </p:nvPr>
        </p:nvSpPr>
        <p:spPr/>
        <p:txBody>
          <a:bodyPr/>
          <a:lstStyle/>
          <a:p>
            <a:endParaRPr lang="nl-NL" smtClean="0"/>
          </a:p>
        </p:txBody>
      </p:sp>
      <p:pic>
        <p:nvPicPr>
          <p:cNvPr id="56324" name="Picture 4" descr="Italië 2013 277"/>
          <p:cNvPicPr>
            <a:picLocks noChangeAspect="1" noChangeArrowheads="1"/>
          </p:cNvPicPr>
          <p:nvPr/>
        </p:nvPicPr>
        <p:blipFill>
          <a:blip r:embed="rId3"/>
          <a:srcRect/>
          <a:stretch>
            <a:fillRect/>
          </a:stretch>
        </p:blipFill>
        <p:spPr bwMode="auto">
          <a:xfrm>
            <a:off x="-4763" y="260350"/>
            <a:ext cx="9324976" cy="6308725"/>
          </a:xfrm>
          <a:prstGeom prst="rect">
            <a:avLst/>
          </a:prstGeom>
          <a:noFill/>
          <a:ln w="9525">
            <a:noFill/>
            <a:miter lim="800000"/>
            <a:headEnd/>
            <a:tailEnd/>
          </a:ln>
        </p:spPr>
      </p:pic>
      <p:sp>
        <p:nvSpPr>
          <p:cNvPr id="56325" name="Tekstvak 4"/>
          <p:cNvSpPr txBox="1">
            <a:spLocks noChangeArrowheads="1"/>
          </p:cNvSpPr>
          <p:nvPr/>
        </p:nvSpPr>
        <p:spPr bwMode="auto">
          <a:xfrm>
            <a:off x="5292725" y="6092825"/>
            <a:ext cx="3851275" cy="369888"/>
          </a:xfrm>
          <a:prstGeom prst="rect">
            <a:avLst/>
          </a:prstGeom>
          <a:noFill/>
          <a:ln w="9525">
            <a:noFill/>
            <a:miter lim="800000"/>
            <a:headEnd/>
            <a:tailEnd/>
          </a:ln>
        </p:spPr>
        <p:txBody>
          <a:bodyPr>
            <a:spAutoFit/>
          </a:bodyPr>
          <a:lstStyle/>
          <a:p>
            <a:r>
              <a:rPr lang="nl-NL" b="1">
                <a:solidFill>
                  <a:schemeClr val="bg1"/>
                </a:solidFill>
                <a:latin typeface="Gill Sans MT"/>
              </a:rPr>
              <a:t>Sint Jan van Lateranen</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 </a:t>
            </a:r>
            <a:r>
              <a:rPr lang="nl-NL" sz="2000" b="1" kern="0" dirty="0" smtClean="0">
                <a:solidFill>
                  <a:srgbClr val="EAB200"/>
                </a:solidFill>
                <a:latin typeface="Gill Sans MT" pitchFamily="34" charset="0"/>
              </a:rPr>
              <a:t>(onder voorbehoud)</a:t>
            </a:r>
          </a:p>
        </p:txBody>
      </p:sp>
      <p:pic>
        <p:nvPicPr>
          <p:cNvPr id="58371" name="Afbeelding 1"/>
          <p:cNvPicPr>
            <a:picLocks noChangeAspect="1"/>
          </p:cNvPicPr>
          <p:nvPr/>
        </p:nvPicPr>
        <p:blipFill>
          <a:blip r:embed="rId4"/>
          <a:srcRect l="8414" r="57426"/>
          <a:stretch>
            <a:fillRect/>
          </a:stretch>
        </p:blipFill>
        <p:spPr bwMode="auto">
          <a:xfrm>
            <a:off x="-36513" y="0"/>
            <a:ext cx="1655763" cy="6858000"/>
          </a:xfrm>
          <a:prstGeom prst="rect">
            <a:avLst/>
          </a:prstGeom>
          <a:noFill/>
          <a:ln w="9525">
            <a:noFill/>
            <a:miter lim="800000"/>
            <a:headEnd/>
            <a:tailEnd/>
          </a:ln>
        </p:spPr>
      </p:pic>
      <p:pic>
        <p:nvPicPr>
          <p:cNvPr id="58372" name="Picture 6" descr="Banner bisdom Haarlem-Amsterdam"/>
          <p:cNvPicPr>
            <a:picLocks noChangeAspect="1" noChangeArrowheads="1"/>
          </p:cNvPicPr>
          <p:nvPr/>
        </p:nvPicPr>
        <p:blipFill>
          <a:blip r:embed="rId5"/>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90725"/>
            <a:ext cx="7885112" cy="475138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b="1" kern="0" dirty="0" smtClean="0">
                <a:solidFill>
                  <a:srgbClr val="000080"/>
                </a:solidFill>
                <a:latin typeface="Gill Sans MT" pitchFamily="34" charset="0"/>
                <a:cs typeface="+mn-cs"/>
              </a:rPr>
              <a:t>Woensdag 6 mei</a:t>
            </a:r>
          </a:p>
          <a:p>
            <a:pPr lvl="1" eaLnBrk="1" hangingPunct="1">
              <a:buFontTx/>
              <a:buBlip>
                <a:blip r:embed="rId6"/>
              </a:buBlip>
              <a:defRPr/>
            </a:pPr>
            <a:r>
              <a:rPr lang="nl-NL" sz="2400" kern="0" dirty="0" smtClean="0">
                <a:solidFill>
                  <a:srgbClr val="000080"/>
                </a:solidFill>
                <a:latin typeface="Gill Sans MT" pitchFamily="34" charset="0"/>
                <a:cs typeface="+mn-cs"/>
              </a:rPr>
              <a:t>Audiëntie bij paus Franciscus</a:t>
            </a:r>
          </a:p>
          <a:p>
            <a:pPr lvl="1" eaLnBrk="1" hangingPunct="1">
              <a:buFontTx/>
              <a:buBlip>
                <a:blip r:embed="rId6"/>
              </a:buBlip>
              <a:defRPr/>
            </a:pPr>
            <a:r>
              <a:rPr lang="nl-NL" sz="2400" kern="0" dirty="0" smtClean="0">
                <a:solidFill>
                  <a:srgbClr val="000080"/>
                </a:solidFill>
                <a:latin typeface="Gill Sans MT" pitchFamily="34" charset="0"/>
                <a:cs typeface="+mn-cs"/>
              </a:rPr>
              <a:t>Programmasuggesties (III)</a:t>
            </a:r>
          </a:p>
          <a:p>
            <a:pPr lvl="1" eaLnBrk="1" hangingPunct="1">
              <a:buFontTx/>
              <a:buBlip>
                <a:blip r:embed="rId6"/>
              </a:buBlip>
              <a:defRPr/>
            </a:pPr>
            <a:endParaRPr lang="nl-NL" sz="2400" kern="0" dirty="0" smtClean="0">
              <a:solidFill>
                <a:srgbClr val="000080"/>
              </a:solidFill>
              <a:latin typeface="Gill Sans MT" pitchFamily="34" charset="0"/>
              <a:cs typeface="+mn-cs"/>
            </a:endParaRPr>
          </a:p>
          <a:p>
            <a:pPr marL="457200" lvl="1" indent="0" eaLnBrk="1" hangingPunct="1">
              <a:buFontTx/>
              <a:buNone/>
              <a:defRPr/>
            </a:pPr>
            <a:r>
              <a:rPr lang="nl-NL" sz="2400" b="1" kern="0" dirty="0" smtClean="0">
                <a:solidFill>
                  <a:srgbClr val="000080"/>
                </a:solidFill>
                <a:latin typeface="Gill Sans MT" pitchFamily="34" charset="0"/>
                <a:cs typeface="+mn-cs"/>
              </a:rPr>
              <a:t>Donderdag 7 mei </a:t>
            </a:r>
          </a:p>
          <a:p>
            <a:pPr lvl="1" eaLnBrk="1" hangingPunct="1">
              <a:buFontTx/>
              <a:buBlip>
                <a:blip r:embed="rId6"/>
              </a:buBlip>
              <a:defRPr/>
            </a:pPr>
            <a:r>
              <a:rPr lang="nl-NL" sz="2400" kern="0" dirty="0" smtClean="0">
                <a:solidFill>
                  <a:srgbClr val="000080"/>
                </a:solidFill>
                <a:latin typeface="Gill Sans MT" pitchFamily="34" charset="0"/>
                <a:cs typeface="+mn-cs"/>
              </a:rPr>
              <a:t>Eucharistieviering in de Sint Paulus buiten de Muren</a:t>
            </a:r>
          </a:p>
          <a:p>
            <a:pPr lvl="1" eaLnBrk="1" hangingPunct="1">
              <a:buFontTx/>
              <a:buBlip>
                <a:blip r:embed="rId6"/>
              </a:buBlip>
              <a:defRPr/>
            </a:pPr>
            <a:r>
              <a:rPr lang="nl-NL" sz="2400" kern="0" dirty="0" smtClean="0">
                <a:solidFill>
                  <a:srgbClr val="000080"/>
                </a:solidFill>
                <a:latin typeface="Gill Sans MT" pitchFamily="34" charset="0"/>
                <a:cs typeface="+mn-cs"/>
              </a:rPr>
              <a:t>Vertrek van de busreis en de vliegreis</a:t>
            </a:r>
          </a:p>
          <a:p>
            <a:pPr lvl="1" eaLnBrk="1" hangingPunct="1">
              <a:buFontTx/>
              <a:buBlip>
                <a:blip r:embed="rId6"/>
              </a:buBlip>
              <a:defRPr/>
            </a:pPr>
            <a:endParaRPr lang="nl-NL" sz="2400" kern="0" dirty="0">
              <a:solidFill>
                <a:srgbClr val="000080"/>
              </a:solidFill>
              <a:latin typeface="Gill Sans MT" pitchFamily="34" charset="0"/>
              <a:cs typeface="+mn-cs"/>
            </a:endParaRPr>
          </a:p>
          <a:p>
            <a:pPr marL="457200" lvl="1" indent="0" eaLnBrk="1" hangingPunct="1">
              <a:buFontTx/>
              <a:buNone/>
              <a:defRPr/>
            </a:pPr>
            <a:r>
              <a:rPr lang="nl-NL" sz="2400" b="1" kern="0" dirty="0" smtClean="0">
                <a:solidFill>
                  <a:srgbClr val="000080"/>
                </a:solidFill>
                <a:latin typeface="Gill Sans MT" pitchFamily="34" charset="0"/>
                <a:cs typeface="+mn-cs"/>
              </a:rPr>
              <a:t>Vrijdag 8 mei en zaterdag 9 mei</a:t>
            </a:r>
          </a:p>
          <a:p>
            <a:pPr lvl="1" eaLnBrk="1" hangingPunct="1">
              <a:buFontTx/>
              <a:buBlip>
                <a:blip r:embed="rId6"/>
              </a:buBlip>
              <a:defRPr/>
            </a:pPr>
            <a:r>
              <a:rPr lang="nl-NL" sz="2400" kern="0" dirty="0" smtClean="0">
                <a:solidFill>
                  <a:srgbClr val="000080"/>
                </a:solidFill>
                <a:latin typeface="Gill Sans MT" pitchFamily="34" charset="0"/>
                <a:cs typeface="+mn-cs"/>
              </a:rPr>
              <a:t>Reisdagen van de busreis via o.a. Innsbruck</a:t>
            </a:r>
            <a:endParaRPr lang="nl-NL" sz="2400" kern="0" dirty="0">
              <a:solidFill>
                <a:srgbClr val="000080"/>
              </a:solidFill>
              <a:latin typeface="Gill Sans MT" pitchFamily="34" charset="0"/>
              <a:cs typeface="+mn-cs"/>
            </a:endParaRPr>
          </a:p>
          <a:p>
            <a:pPr lvl="1" eaLnBrk="1" hangingPunct="1">
              <a:buFontTx/>
              <a:buBlip>
                <a:blip r:embed="rId6"/>
              </a:buBlip>
              <a:defRPr/>
            </a:pPr>
            <a:endParaRPr lang="nl-NL" sz="2400" kern="0" dirty="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a:p>
            <a:pPr marL="457200" lvl="1" indent="0" eaLnBrk="1" hangingPunct="1">
              <a:buFontTx/>
              <a:buNone/>
              <a:defRPr/>
            </a:pPr>
            <a:endParaRPr lang="nl-NL" sz="2400" kern="0" dirty="0" smtClean="0">
              <a:solidFill>
                <a:srgbClr val="000080"/>
              </a:solidFill>
              <a:latin typeface="Gill Sans MT" pitchFamily="34" charset="0"/>
              <a:cs typeface="+mn-cs"/>
            </a:endParaRPr>
          </a:p>
          <a:p>
            <a:pPr lvl="1" eaLnBrk="1" hangingPunct="1">
              <a:buFontTx/>
              <a:buBlip>
                <a:blip r:embed="rId6"/>
              </a:buBlip>
              <a:defRPr/>
            </a:pPr>
            <a:endParaRPr lang="nl-NL" sz="2400" kern="0" dirty="0" smtClean="0">
              <a:solidFill>
                <a:srgbClr val="000080"/>
              </a:solidFill>
              <a:latin typeface="Gill Sans MT" pitchFamily="34" charset="0"/>
              <a:cs typeface="+mn-cs"/>
            </a:endParaRPr>
          </a:p>
          <a:p>
            <a:pPr marL="457200" lvl="1" indent="0" eaLnBrk="1" hangingPunct="1">
              <a:buFontTx/>
              <a:buNone/>
              <a:defRPr/>
            </a:pPr>
            <a:r>
              <a:rPr lang="nl-NL" sz="2400" kern="0" dirty="0">
                <a:solidFill>
                  <a:srgbClr val="000080"/>
                </a:solidFill>
                <a:latin typeface="Gill Sans MT" pitchFamily="34" charset="0"/>
                <a:cs typeface="+mn-cs"/>
              </a:rPr>
              <a:t/>
            </a:r>
            <a:br>
              <a:rPr lang="nl-NL" sz="2400" kern="0" dirty="0">
                <a:solidFill>
                  <a:srgbClr val="000080"/>
                </a:solidFill>
                <a:latin typeface="Gill Sans MT" pitchFamily="34" charset="0"/>
                <a:cs typeface="+mn-cs"/>
              </a:rPr>
            </a:br>
            <a:endParaRPr lang="nl-NL" sz="2400" kern="0" dirty="0" smtClean="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Tijdelijke aanduiding voor inhoud 2"/>
          <p:cNvPicPr>
            <a:picLocks noGrp="1" noChangeAspect="1"/>
          </p:cNvPicPr>
          <p:nvPr>
            <p:ph idx="1"/>
          </p:nvPr>
        </p:nvPicPr>
        <p:blipFill>
          <a:blip r:embed="rId3"/>
          <a:srcRect/>
          <a:stretch>
            <a:fillRect/>
          </a:stretch>
        </p:blipFill>
        <p:spPr>
          <a:xfrm>
            <a:off x="0" y="0"/>
            <a:ext cx="10293350" cy="6858000"/>
          </a:xfrm>
        </p:spPr>
      </p:pic>
      <p:sp>
        <p:nvSpPr>
          <p:cNvPr id="60418" name="Tekstvak 4"/>
          <p:cNvSpPr txBox="1">
            <a:spLocks noChangeArrowheads="1"/>
          </p:cNvSpPr>
          <p:nvPr/>
        </p:nvSpPr>
        <p:spPr bwMode="auto">
          <a:xfrm>
            <a:off x="5292725" y="6092825"/>
            <a:ext cx="3851275" cy="369888"/>
          </a:xfrm>
          <a:prstGeom prst="rect">
            <a:avLst/>
          </a:prstGeom>
          <a:noFill/>
          <a:ln w="9525">
            <a:noFill/>
            <a:miter lim="800000"/>
            <a:headEnd/>
            <a:tailEnd/>
          </a:ln>
        </p:spPr>
        <p:txBody>
          <a:bodyPr>
            <a:spAutoFit/>
          </a:bodyPr>
          <a:lstStyle/>
          <a:p>
            <a:r>
              <a:rPr lang="nl-NL" b="1">
                <a:solidFill>
                  <a:schemeClr val="bg1"/>
                </a:solidFill>
                <a:latin typeface="Gill Sans MT"/>
              </a:rPr>
              <a:t>Audiëntie bij Paus Franciscus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Tijdelijke aanduiding voor inhoud 5"/>
          <p:cNvPicPr>
            <a:picLocks noGrp="1" noChangeAspect="1"/>
          </p:cNvPicPr>
          <p:nvPr>
            <p:ph idx="1"/>
          </p:nvPr>
        </p:nvPicPr>
        <p:blipFill>
          <a:blip r:embed="rId3"/>
          <a:srcRect/>
          <a:stretch>
            <a:fillRect/>
          </a:stretch>
        </p:blipFill>
        <p:spPr>
          <a:xfrm>
            <a:off x="0" y="0"/>
            <a:ext cx="10274300" cy="6858000"/>
          </a:xfrm>
        </p:spPr>
      </p:pic>
      <p:sp>
        <p:nvSpPr>
          <p:cNvPr id="62466" name="Tekstvak 4"/>
          <p:cNvSpPr txBox="1">
            <a:spLocks noChangeArrowheads="1"/>
          </p:cNvSpPr>
          <p:nvPr/>
        </p:nvSpPr>
        <p:spPr bwMode="auto">
          <a:xfrm>
            <a:off x="5292725" y="6092825"/>
            <a:ext cx="3851275" cy="369888"/>
          </a:xfrm>
          <a:prstGeom prst="rect">
            <a:avLst/>
          </a:prstGeom>
          <a:noFill/>
          <a:ln w="9525">
            <a:noFill/>
            <a:miter lim="800000"/>
            <a:headEnd/>
            <a:tailEnd/>
          </a:ln>
        </p:spPr>
        <p:txBody>
          <a:bodyPr>
            <a:spAutoFit/>
          </a:bodyPr>
          <a:lstStyle/>
          <a:p>
            <a:r>
              <a:rPr lang="nl-NL" b="1">
                <a:solidFill>
                  <a:schemeClr val="bg1"/>
                </a:solidFill>
                <a:latin typeface="Gill Sans MT"/>
              </a:rPr>
              <a:t>Paulus buiten de Muren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 </a:t>
            </a:r>
            <a:r>
              <a:rPr lang="nl-NL" sz="2000" b="1" kern="0" dirty="0" smtClean="0">
                <a:solidFill>
                  <a:srgbClr val="EAB200"/>
                </a:solidFill>
                <a:latin typeface="Gill Sans MT" pitchFamily="34" charset="0"/>
              </a:rPr>
              <a:t>(onder voorbehoud)</a:t>
            </a:r>
          </a:p>
        </p:txBody>
      </p:sp>
      <p:pic>
        <p:nvPicPr>
          <p:cNvPr id="64515"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64516"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64517"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b="1" kern="0" dirty="0" smtClean="0">
                <a:solidFill>
                  <a:srgbClr val="000080"/>
                </a:solidFill>
                <a:latin typeface="Gill Sans MT" pitchFamily="34" charset="0"/>
                <a:cs typeface="+mn-cs"/>
              </a:rPr>
              <a:t>Programmasuggesties (drie dagdelen)</a:t>
            </a:r>
          </a:p>
          <a:p>
            <a:pPr lvl="1" eaLnBrk="1" hangingPunct="1">
              <a:buFontTx/>
              <a:buBlip>
                <a:blip r:embed="rId7"/>
              </a:buBlip>
              <a:defRPr/>
            </a:pPr>
            <a:r>
              <a:rPr lang="nl-NL" sz="2400" kern="0" dirty="0" smtClean="0">
                <a:solidFill>
                  <a:srgbClr val="000080"/>
                </a:solidFill>
                <a:latin typeface="Gill Sans MT" pitchFamily="34" charset="0"/>
                <a:cs typeface="+mn-cs"/>
              </a:rPr>
              <a:t>Concert van het kathedrale koor </a:t>
            </a:r>
          </a:p>
          <a:p>
            <a:pPr lvl="1" eaLnBrk="1" hangingPunct="1">
              <a:buFontTx/>
              <a:buBlip>
                <a:blip r:embed="rId7"/>
              </a:buBlip>
              <a:defRPr/>
            </a:pPr>
            <a:r>
              <a:rPr lang="nl-NL" sz="2400" kern="0" dirty="0" smtClean="0">
                <a:solidFill>
                  <a:srgbClr val="000080"/>
                </a:solidFill>
                <a:latin typeface="Gill Sans MT" pitchFamily="34" charset="0"/>
                <a:cs typeface="+mn-cs"/>
              </a:rPr>
              <a:t>Ontmoeting met moeder Anima (blauwe zusters)</a:t>
            </a:r>
          </a:p>
          <a:p>
            <a:pPr lvl="1" eaLnBrk="1" hangingPunct="1">
              <a:buFontTx/>
              <a:buBlip>
                <a:blip r:embed="rId7"/>
              </a:buBlip>
              <a:defRPr/>
            </a:pPr>
            <a:r>
              <a:rPr lang="nl-NL" sz="2400" kern="0" dirty="0" smtClean="0">
                <a:solidFill>
                  <a:srgbClr val="000080"/>
                </a:solidFill>
                <a:latin typeface="Gill Sans MT" pitchFamily="34" charset="0"/>
                <a:cs typeface="+mn-cs"/>
              </a:rPr>
              <a:t>Ontmoeting met Antoine </a:t>
            </a:r>
            <a:r>
              <a:rPr lang="nl-NL" sz="2400" kern="0" dirty="0" err="1" smtClean="0">
                <a:solidFill>
                  <a:srgbClr val="000080"/>
                </a:solidFill>
                <a:latin typeface="Gill Sans MT" pitchFamily="34" charset="0"/>
                <a:cs typeface="+mn-cs"/>
              </a:rPr>
              <a:t>Bodar</a:t>
            </a:r>
            <a:r>
              <a:rPr lang="nl-NL" sz="2400" kern="0" dirty="0" smtClean="0">
                <a:solidFill>
                  <a:srgbClr val="000080"/>
                </a:solidFill>
                <a:latin typeface="Gill Sans MT" pitchFamily="34" charset="0"/>
                <a:cs typeface="+mn-cs"/>
              </a:rPr>
              <a:t> en rondleiding in de Santa Maria </a:t>
            </a:r>
            <a:r>
              <a:rPr lang="nl-NL" sz="2400" kern="0" dirty="0" err="1" smtClean="0">
                <a:solidFill>
                  <a:srgbClr val="000080"/>
                </a:solidFill>
                <a:latin typeface="Gill Sans MT" pitchFamily="34" charset="0"/>
                <a:cs typeface="+mn-cs"/>
              </a:rPr>
              <a:t>dell’Anima</a:t>
            </a:r>
            <a:endParaRPr lang="nl-NL" sz="2400" kern="0" dirty="0" smtClean="0">
              <a:solidFill>
                <a:srgbClr val="000080"/>
              </a:solidFill>
              <a:latin typeface="Gill Sans MT" pitchFamily="34" charset="0"/>
              <a:cs typeface="+mn-cs"/>
            </a:endParaRPr>
          </a:p>
          <a:p>
            <a:pPr lvl="1" eaLnBrk="1" hangingPunct="1">
              <a:buFontTx/>
              <a:buBlip>
                <a:blip r:embed="rId7"/>
              </a:buBlip>
              <a:defRPr/>
            </a:pPr>
            <a:r>
              <a:rPr lang="nl-NL" sz="2400" kern="0" dirty="0" smtClean="0">
                <a:solidFill>
                  <a:srgbClr val="000080"/>
                </a:solidFill>
                <a:latin typeface="Gill Sans MT" pitchFamily="34" charset="0"/>
                <a:cs typeface="+mn-cs"/>
              </a:rPr>
              <a:t>Bezoek aan projecten van de Sant’ </a:t>
            </a:r>
            <a:r>
              <a:rPr lang="nl-NL" sz="2400" kern="0" dirty="0" err="1" smtClean="0">
                <a:solidFill>
                  <a:srgbClr val="000080"/>
                </a:solidFill>
                <a:latin typeface="Gill Sans MT" pitchFamily="34" charset="0"/>
                <a:cs typeface="+mn-cs"/>
              </a:rPr>
              <a:t>Egidiobeweging</a:t>
            </a:r>
            <a:endParaRPr lang="nl-NL" sz="2400" kern="0" dirty="0" smtClean="0">
              <a:solidFill>
                <a:srgbClr val="000080"/>
              </a:solidFill>
              <a:latin typeface="Gill Sans MT" pitchFamily="34" charset="0"/>
              <a:cs typeface="+mn-cs"/>
            </a:endParaRPr>
          </a:p>
          <a:p>
            <a:pPr lvl="1" eaLnBrk="1" hangingPunct="1">
              <a:buFontTx/>
              <a:buBlip>
                <a:blip r:embed="rId7"/>
              </a:buBlip>
              <a:defRPr/>
            </a:pPr>
            <a:r>
              <a:rPr lang="nl-NL" sz="2400" kern="0" dirty="0" smtClean="0">
                <a:solidFill>
                  <a:srgbClr val="000080"/>
                </a:solidFill>
                <a:latin typeface="Gill Sans MT" pitchFamily="34" charset="0"/>
                <a:cs typeface="+mn-cs"/>
              </a:rPr>
              <a:t>Bijwonen van het avondgebed van de Sant’ </a:t>
            </a:r>
            <a:r>
              <a:rPr lang="nl-NL" sz="2400" kern="0" dirty="0" err="1" smtClean="0">
                <a:solidFill>
                  <a:srgbClr val="000080"/>
                </a:solidFill>
                <a:latin typeface="Gill Sans MT" pitchFamily="34" charset="0"/>
                <a:cs typeface="+mn-cs"/>
              </a:rPr>
              <a:t>Egidiobeweging</a:t>
            </a:r>
            <a:r>
              <a:rPr lang="nl-NL" sz="2400" kern="0" dirty="0" smtClean="0">
                <a:solidFill>
                  <a:srgbClr val="000080"/>
                </a:solidFill>
                <a:latin typeface="Gill Sans MT" pitchFamily="34" charset="0"/>
                <a:cs typeface="+mn-cs"/>
              </a:rPr>
              <a:t> (op maandag avond)</a:t>
            </a:r>
          </a:p>
          <a:p>
            <a:pPr lvl="1" eaLnBrk="1" hangingPunct="1">
              <a:buFontTx/>
              <a:buBlip>
                <a:blip r:embed="rId7"/>
              </a:buBlip>
              <a:defRPr/>
            </a:pPr>
            <a:r>
              <a:rPr lang="nl-NL" sz="2400" kern="0" dirty="0" smtClean="0">
                <a:solidFill>
                  <a:srgbClr val="000080"/>
                </a:solidFill>
                <a:latin typeface="Gill Sans MT" pitchFamily="34" charset="0"/>
                <a:cs typeface="+mn-cs"/>
              </a:rPr>
              <a:t>Naar het park Villa </a:t>
            </a:r>
            <a:r>
              <a:rPr lang="nl-NL" sz="2400" kern="0" dirty="0" err="1" smtClean="0">
                <a:solidFill>
                  <a:srgbClr val="000080"/>
                </a:solidFill>
                <a:latin typeface="Gill Sans MT" pitchFamily="34" charset="0"/>
                <a:cs typeface="+mn-cs"/>
              </a:rPr>
              <a:t>Borghese</a:t>
            </a:r>
            <a:endParaRPr lang="nl-NL" sz="2400" kern="0" dirty="0" smtClean="0">
              <a:solidFill>
                <a:srgbClr val="000080"/>
              </a:solidFill>
              <a:latin typeface="Gill Sans MT" pitchFamily="34" charset="0"/>
              <a:cs typeface="+mn-cs"/>
            </a:endParaRPr>
          </a:p>
          <a:p>
            <a:pPr lvl="1" eaLnBrk="1" hangingPunct="1">
              <a:buFontTx/>
              <a:buBlip>
                <a:blip r:embed="rId7"/>
              </a:buBlip>
              <a:defRPr/>
            </a:pPr>
            <a:r>
              <a:rPr lang="nl-NL" sz="2400" i="1" kern="0" dirty="0" smtClean="0">
                <a:solidFill>
                  <a:srgbClr val="000080"/>
                </a:solidFill>
                <a:latin typeface="Gill Sans MT" pitchFamily="34" charset="0"/>
                <a:cs typeface="+mn-cs"/>
              </a:rPr>
              <a:t>Zelf erop uit in Rome!</a:t>
            </a:r>
          </a:p>
          <a:p>
            <a:pPr lvl="1" eaLnBrk="1" hangingPunct="1">
              <a:buFontTx/>
              <a:buBlip>
                <a:blip r:embed="rId7"/>
              </a:buBlip>
              <a:defRPr/>
            </a:pP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 </a:t>
            </a:r>
            <a:r>
              <a:rPr lang="nl-NL" sz="2000" b="1" kern="0" dirty="0" smtClean="0">
                <a:solidFill>
                  <a:srgbClr val="EAB200"/>
                </a:solidFill>
                <a:latin typeface="Gill Sans MT" pitchFamily="34" charset="0"/>
              </a:rPr>
              <a:t>(onder voorbehoud)</a:t>
            </a:r>
          </a:p>
        </p:txBody>
      </p:sp>
      <p:pic>
        <p:nvPicPr>
          <p:cNvPr id="66563"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66564"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66565"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b="1" kern="0" dirty="0" smtClean="0">
                <a:solidFill>
                  <a:srgbClr val="000080"/>
                </a:solidFill>
                <a:latin typeface="Gill Sans MT" pitchFamily="34" charset="0"/>
                <a:cs typeface="+mn-cs"/>
              </a:rPr>
              <a:t>Programmasuggesties</a:t>
            </a:r>
          </a:p>
          <a:p>
            <a:pPr lvl="1" eaLnBrk="1" hangingPunct="1">
              <a:buFontTx/>
              <a:buBlip>
                <a:blip r:embed="rId7"/>
              </a:buBlip>
              <a:defRPr/>
            </a:pPr>
            <a:r>
              <a:rPr lang="nl-NL" sz="2400" kern="0" dirty="0" smtClean="0">
                <a:solidFill>
                  <a:srgbClr val="000080"/>
                </a:solidFill>
                <a:latin typeface="Gill Sans MT" pitchFamily="34" charset="0"/>
                <a:cs typeface="+mn-cs"/>
              </a:rPr>
              <a:t>Bezoek aan het graf van Mgr. </a:t>
            </a:r>
            <a:r>
              <a:rPr lang="nl-NL" sz="2400" kern="0" dirty="0" err="1" smtClean="0">
                <a:solidFill>
                  <a:srgbClr val="000080"/>
                </a:solidFill>
                <a:latin typeface="Gill Sans MT" pitchFamily="34" charset="0"/>
                <a:cs typeface="+mn-cs"/>
              </a:rPr>
              <a:t>Escriva</a:t>
            </a:r>
            <a:r>
              <a:rPr lang="nl-NL" sz="2400" kern="0" dirty="0" smtClean="0">
                <a:solidFill>
                  <a:srgbClr val="000080"/>
                </a:solidFill>
                <a:latin typeface="Gill Sans MT" pitchFamily="34" charset="0"/>
                <a:cs typeface="+mn-cs"/>
              </a:rPr>
              <a:t> (stichter van het Opus Dei) met rondleiding</a:t>
            </a:r>
          </a:p>
          <a:p>
            <a:pPr lvl="1" eaLnBrk="1" hangingPunct="1">
              <a:buFontTx/>
              <a:buBlip>
                <a:blip r:embed="rId7"/>
              </a:buBlip>
              <a:defRPr/>
            </a:pPr>
            <a:r>
              <a:rPr lang="nl-NL" sz="2400" kern="0" dirty="0" smtClean="0">
                <a:solidFill>
                  <a:srgbClr val="000080"/>
                </a:solidFill>
                <a:latin typeface="Gill Sans MT" pitchFamily="34" charset="0"/>
                <a:cs typeface="+mn-cs"/>
              </a:rPr>
              <a:t>Rondleiding door de hulpbisschop </a:t>
            </a:r>
            <a:r>
              <a:rPr lang="nl-NL" sz="2400" kern="0" dirty="0">
                <a:solidFill>
                  <a:srgbClr val="000080"/>
                </a:solidFill>
                <a:latin typeface="Gill Sans MT" pitchFamily="34" charset="0"/>
                <a:cs typeface="+mn-cs"/>
              </a:rPr>
              <a:t>bij het </a:t>
            </a:r>
            <a:r>
              <a:rPr lang="nl-NL" sz="2400" kern="0" dirty="0" smtClean="0">
                <a:solidFill>
                  <a:srgbClr val="000080"/>
                </a:solidFill>
                <a:latin typeface="Gill Sans MT" pitchFamily="34" charset="0"/>
                <a:cs typeface="+mn-cs"/>
              </a:rPr>
              <a:t>Colosseum en de San </a:t>
            </a:r>
            <a:r>
              <a:rPr lang="nl-NL" sz="2400" kern="0" dirty="0">
                <a:solidFill>
                  <a:srgbClr val="000080"/>
                </a:solidFill>
                <a:latin typeface="Gill Sans MT" pitchFamily="34" charset="0"/>
                <a:cs typeface="+mn-cs"/>
              </a:rPr>
              <a:t>Pietro in </a:t>
            </a:r>
            <a:r>
              <a:rPr lang="nl-NL" sz="2400" kern="0" dirty="0" err="1" smtClean="0">
                <a:solidFill>
                  <a:srgbClr val="000080"/>
                </a:solidFill>
                <a:latin typeface="Gill Sans MT" pitchFamily="34" charset="0"/>
                <a:cs typeface="+mn-cs"/>
              </a:rPr>
              <a:t>vincoli</a:t>
            </a:r>
            <a:endParaRPr lang="nl-NL" sz="2400" kern="0" dirty="0" smtClean="0">
              <a:solidFill>
                <a:srgbClr val="000080"/>
              </a:solidFill>
              <a:latin typeface="Gill Sans MT" pitchFamily="34" charset="0"/>
              <a:cs typeface="+mn-cs"/>
            </a:endParaRPr>
          </a:p>
          <a:p>
            <a:pPr lvl="1" eaLnBrk="1" hangingPunct="1">
              <a:buFontTx/>
              <a:buBlip>
                <a:blip r:embed="rId7"/>
              </a:buBlip>
              <a:defRPr/>
            </a:pPr>
            <a:r>
              <a:rPr lang="nl-NL" sz="2400" kern="0" dirty="0" smtClean="0">
                <a:solidFill>
                  <a:srgbClr val="000080"/>
                </a:solidFill>
                <a:latin typeface="Gill Sans MT" pitchFamily="34" charset="0"/>
                <a:cs typeface="+mn-cs"/>
              </a:rPr>
              <a:t>Bezoek aan </a:t>
            </a:r>
            <a:r>
              <a:rPr lang="nl-NL" sz="2400" kern="0" dirty="0" err="1" smtClean="0">
                <a:solidFill>
                  <a:srgbClr val="000080"/>
                </a:solidFill>
                <a:latin typeface="Gill Sans MT" pitchFamily="34" charset="0"/>
                <a:cs typeface="+mn-cs"/>
              </a:rPr>
              <a:t>Il</a:t>
            </a:r>
            <a:r>
              <a:rPr lang="nl-NL" sz="2400" kern="0" dirty="0" smtClean="0">
                <a:solidFill>
                  <a:srgbClr val="000080"/>
                </a:solidFill>
                <a:latin typeface="Gill Sans MT" pitchFamily="34" charset="0"/>
                <a:cs typeface="+mn-cs"/>
              </a:rPr>
              <a:t> </a:t>
            </a:r>
            <a:r>
              <a:rPr lang="nl-NL" sz="2400" kern="0" dirty="0" err="1" smtClean="0">
                <a:solidFill>
                  <a:srgbClr val="000080"/>
                </a:solidFill>
                <a:latin typeface="Gill Sans MT" pitchFamily="34" charset="0"/>
                <a:cs typeface="+mn-cs"/>
              </a:rPr>
              <a:t>Gesù</a:t>
            </a:r>
            <a:r>
              <a:rPr lang="nl-NL" sz="2400" kern="0" dirty="0" smtClean="0">
                <a:solidFill>
                  <a:srgbClr val="000080"/>
                </a:solidFill>
                <a:latin typeface="Gill Sans MT" pitchFamily="34" charset="0"/>
                <a:cs typeface="+mn-cs"/>
              </a:rPr>
              <a:t> (kerk van de Jezuïeten) </a:t>
            </a:r>
          </a:p>
          <a:p>
            <a:pPr lvl="1" eaLnBrk="1" hangingPunct="1">
              <a:buFontTx/>
              <a:buBlip>
                <a:blip r:embed="rId7"/>
              </a:buBlip>
              <a:defRPr/>
            </a:pPr>
            <a:r>
              <a:rPr lang="nl-NL" sz="2400" kern="0" dirty="0" smtClean="0">
                <a:solidFill>
                  <a:srgbClr val="000080"/>
                </a:solidFill>
                <a:latin typeface="Gill Sans MT" pitchFamily="34" charset="0"/>
                <a:cs typeface="+mn-cs"/>
              </a:rPr>
              <a:t>Bezoek aan Ostia </a:t>
            </a:r>
            <a:r>
              <a:rPr lang="nl-NL" sz="2400" kern="0" dirty="0" err="1" smtClean="0">
                <a:solidFill>
                  <a:srgbClr val="000080"/>
                </a:solidFill>
                <a:latin typeface="Gill Sans MT" pitchFamily="34" charset="0"/>
                <a:cs typeface="+mn-cs"/>
              </a:rPr>
              <a:t>Antica</a:t>
            </a:r>
            <a:endParaRPr lang="nl-NL" sz="2400" kern="0" dirty="0" smtClean="0">
              <a:solidFill>
                <a:srgbClr val="000080"/>
              </a:solidFill>
              <a:latin typeface="Gill Sans MT" pitchFamily="34" charset="0"/>
              <a:cs typeface="+mn-cs"/>
            </a:endParaRPr>
          </a:p>
          <a:p>
            <a:pPr lvl="1" eaLnBrk="1" hangingPunct="1">
              <a:buFontTx/>
              <a:buBlip>
                <a:blip r:embed="rId7"/>
              </a:buBlip>
              <a:defRPr/>
            </a:pPr>
            <a:r>
              <a:rPr lang="nl-NL" sz="2400" kern="0" dirty="0" smtClean="0">
                <a:solidFill>
                  <a:srgbClr val="000080"/>
                </a:solidFill>
                <a:latin typeface="Gill Sans MT" pitchFamily="34" charset="0"/>
                <a:cs typeface="+mn-cs"/>
              </a:rPr>
              <a:t>Verdiepend bezoek aan </a:t>
            </a:r>
            <a:r>
              <a:rPr lang="nl-NL" sz="2400" kern="0" dirty="0" err="1" smtClean="0">
                <a:solidFill>
                  <a:srgbClr val="000080"/>
                </a:solidFill>
                <a:latin typeface="Gill Sans MT" pitchFamily="34" charset="0"/>
                <a:cs typeface="+mn-cs"/>
              </a:rPr>
              <a:t>Trastevere</a:t>
            </a:r>
            <a:r>
              <a:rPr lang="nl-NL" sz="2400" kern="0" dirty="0" smtClean="0">
                <a:solidFill>
                  <a:srgbClr val="000080"/>
                </a:solidFill>
                <a:latin typeface="Gill Sans MT" pitchFamily="34" charset="0"/>
                <a:cs typeface="+mn-cs"/>
              </a:rPr>
              <a:t> </a:t>
            </a:r>
          </a:p>
          <a:p>
            <a:pPr lvl="1" eaLnBrk="1" hangingPunct="1">
              <a:buFontTx/>
              <a:buBlip>
                <a:blip r:embed="rId7"/>
              </a:buBlip>
              <a:defRPr/>
            </a:pPr>
            <a:endParaRPr lang="nl-NL" sz="2400" kern="0" dirty="0">
              <a:solidFill>
                <a:srgbClr val="000080"/>
              </a:solidFill>
              <a:latin typeface="Gill Sans MT" pitchFamily="34" charset="0"/>
              <a:cs typeface="+mn-cs"/>
            </a:endParaRPr>
          </a:p>
          <a:p>
            <a:pPr lvl="1" eaLnBrk="1" hangingPunct="1">
              <a:buFontTx/>
              <a:buBlip>
                <a:blip r:embed="rId7"/>
              </a:buBlip>
              <a:defRPr/>
            </a:pPr>
            <a:r>
              <a:rPr lang="nl-NL" sz="2400" i="1" kern="0" dirty="0" smtClean="0">
                <a:solidFill>
                  <a:srgbClr val="000080"/>
                </a:solidFill>
                <a:latin typeface="Gill Sans MT" pitchFamily="34" charset="0"/>
                <a:cs typeface="+mn-cs"/>
              </a:rPr>
              <a:t>Zelf erop uit in Rome!</a:t>
            </a:r>
          </a:p>
          <a:p>
            <a:pPr lvl="1" eaLnBrk="1" hangingPunct="1">
              <a:buFontTx/>
              <a:buBlip>
                <a:blip r:embed="rId7"/>
              </a:buBlip>
              <a:defRPr/>
            </a:pP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 </a:t>
            </a:r>
            <a:r>
              <a:rPr lang="nl-NL" sz="2000" b="1" kern="0" dirty="0" smtClean="0">
                <a:solidFill>
                  <a:srgbClr val="EAB200"/>
                </a:solidFill>
                <a:latin typeface="Gill Sans MT" pitchFamily="34" charset="0"/>
              </a:rPr>
              <a:t>(onder voorbehoud)</a:t>
            </a:r>
          </a:p>
        </p:txBody>
      </p:sp>
      <p:pic>
        <p:nvPicPr>
          <p:cNvPr id="68611"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68612"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68613"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b="1" kern="0" dirty="0" smtClean="0">
                <a:solidFill>
                  <a:srgbClr val="000080"/>
                </a:solidFill>
                <a:latin typeface="Gill Sans MT" pitchFamily="34" charset="0"/>
                <a:cs typeface="+mn-cs"/>
              </a:rPr>
              <a:t>Programmasuggesties: tegen een vergoeding</a:t>
            </a:r>
          </a:p>
          <a:p>
            <a:pPr lvl="1" eaLnBrk="1" hangingPunct="1">
              <a:buFontTx/>
              <a:buBlip>
                <a:blip r:embed="rId7"/>
              </a:buBlip>
              <a:defRPr/>
            </a:pPr>
            <a:r>
              <a:rPr lang="nl-NL" sz="2400" kern="0" dirty="0" smtClean="0">
                <a:solidFill>
                  <a:srgbClr val="000080"/>
                </a:solidFill>
                <a:latin typeface="Gill Sans MT" pitchFamily="34" charset="0"/>
                <a:cs typeface="+mn-cs"/>
              </a:rPr>
              <a:t>Bezoek aan een catacombe (eventueel gecombineerd met lopen over de via </a:t>
            </a:r>
            <a:r>
              <a:rPr lang="nl-NL" sz="2400" kern="0" dirty="0" err="1" smtClean="0">
                <a:solidFill>
                  <a:srgbClr val="000080"/>
                </a:solidFill>
                <a:latin typeface="Gill Sans MT" pitchFamily="34" charset="0"/>
                <a:cs typeface="+mn-cs"/>
              </a:rPr>
              <a:t>Appia</a:t>
            </a:r>
            <a:r>
              <a:rPr lang="nl-NL" sz="2400" kern="0" dirty="0" smtClean="0">
                <a:solidFill>
                  <a:srgbClr val="000080"/>
                </a:solidFill>
                <a:latin typeface="Gill Sans MT" pitchFamily="34" charset="0"/>
                <a:cs typeface="+mn-cs"/>
              </a:rPr>
              <a:t> naar Rome toe) € 8</a:t>
            </a:r>
          </a:p>
          <a:p>
            <a:pPr lvl="1" eaLnBrk="1" hangingPunct="1">
              <a:buFontTx/>
              <a:buBlip>
                <a:blip r:embed="rId7"/>
              </a:buBlip>
              <a:defRPr/>
            </a:pPr>
            <a:r>
              <a:rPr lang="nl-NL" sz="2400" kern="0" dirty="0" smtClean="0">
                <a:solidFill>
                  <a:srgbClr val="000080"/>
                </a:solidFill>
                <a:latin typeface="Gill Sans MT" pitchFamily="34" charset="0"/>
                <a:cs typeface="+mn-cs"/>
              </a:rPr>
              <a:t>Bezoek aan de Vaticaanse musea € 12</a:t>
            </a:r>
          </a:p>
          <a:p>
            <a:pPr lvl="1" eaLnBrk="1" hangingPunct="1">
              <a:buFontTx/>
              <a:buBlip>
                <a:blip r:embed="rId7"/>
              </a:buBlip>
              <a:defRPr/>
            </a:pPr>
            <a:r>
              <a:rPr lang="nl-NL" sz="2400" kern="0" dirty="0" smtClean="0">
                <a:solidFill>
                  <a:srgbClr val="000080"/>
                </a:solidFill>
                <a:latin typeface="Gill Sans MT" pitchFamily="34" charset="0"/>
                <a:cs typeface="+mn-cs"/>
              </a:rPr>
              <a:t>Bezoek aan de koepel van de Sint Pieter € 7</a:t>
            </a:r>
          </a:p>
          <a:p>
            <a:pPr lvl="1" eaLnBrk="1" hangingPunct="1">
              <a:buFontTx/>
              <a:buBlip>
                <a:blip r:embed="rId7"/>
              </a:buBlip>
              <a:defRPr/>
            </a:pPr>
            <a:r>
              <a:rPr lang="nl-NL" sz="2400" kern="0" dirty="0" smtClean="0">
                <a:solidFill>
                  <a:srgbClr val="000080"/>
                </a:solidFill>
                <a:latin typeface="Gill Sans MT" pitchFamily="34" charset="0"/>
                <a:cs typeface="+mn-cs"/>
              </a:rPr>
              <a:t>Verdiepend bezoek aan de San Clemente, inclusief de crypte € 5</a:t>
            </a:r>
          </a:p>
          <a:p>
            <a:pPr lvl="1" eaLnBrk="1" hangingPunct="1">
              <a:buFontTx/>
              <a:buBlip>
                <a:blip r:embed="rId7"/>
              </a:buBlip>
              <a:defRPr/>
            </a:pPr>
            <a:r>
              <a:rPr lang="nl-NL" sz="2400" kern="0" dirty="0" smtClean="0">
                <a:solidFill>
                  <a:srgbClr val="000080"/>
                </a:solidFill>
                <a:latin typeface="Gill Sans MT" pitchFamily="34" charset="0"/>
                <a:cs typeface="+mn-cs"/>
              </a:rPr>
              <a:t>Bezoek aan het Colosseum € 13,50 / € 7,50 / € 2</a:t>
            </a:r>
          </a:p>
          <a:p>
            <a:pPr lvl="1" eaLnBrk="1" hangingPunct="1">
              <a:buFontTx/>
              <a:buBlip>
                <a:blip r:embed="rId7"/>
              </a:buBlip>
              <a:defRPr/>
            </a:pPr>
            <a:endParaRPr lang="nl-NL" sz="2400" kern="0" dirty="0" smtClean="0">
              <a:solidFill>
                <a:srgbClr val="000080"/>
              </a:solidFill>
              <a:latin typeface="Gill Sans MT" pitchFamily="34" charset="0"/>
              <a:cs typeface="+mn-cs"/>
            </a:endParaRPr>
          </a:p>
          <a:p>
            <a:pPr lvl="1" eaLnBrk="1" hangingPunct="1">
              <a:buFontTx/>
              <a:buBlip>
                <a:blip r:embed="rId7"/>
              </a:buBlip>
              <a:defRPr/>
            </a:pPr>
            <a:r>
              <a:rPr lang="nl-NL" sz="2400" i="1" kern="0" dirty="0" smtClean="0">
                <a:solidFill>
                  <a:srgbClr val="000080"/>
                </a:solidFill>
                <a:latin typeface="Gill Sans MT" pitchFamily="34" charset="0"/>
                <a:cs typeface="+mn-cs"/>
              </a:rPr>
              <a:t>Zelf erop uit in Rome! </a:t>
            </a:r>
            <a:r>
              <a:rPr lang="nl-NL" sz="2400" kern="0" dirty="0" smtClean="0">
                <a:solidFill>
                  <a:srgbClr val="000080"/>
                </a:solidFill>
                <a:latin typeface="Gill Sans MT" pitchFamily="34" charset="0"/>
                <a:cs typeface="+mn-cs"/>
              </a:rPr>
              <a:t/>
            </a:r>
            <a:br>
              <a:rPr lang="nl-NL" sz="2400" kern="0" dirty="0" smtClean="0">
                <a:solidFill>
                  <a:srgbClr val="000080"/>
                </a:solidFill>
                <a:latin typeface="Gill Sans MT" pitchFamily="34" charset="0"/>
                <a:cs typeface="+mn-cs"/>
              </a:rPr>
            </a:br>
            <a:endParaRPr lang="nl-NL" sz="2400" kern="0" dirty="0" smtClean="0">
              <a:solidFill>
                <a:srgbClr val="000080"/>
              </a:solidFill>
              <a:latin typeface="Gill Sans MT" pitchFamily="34" charset="0"/>
              <a:cs typeface="+mn-cs"/>
            </a:endParaRPr>
          </a:p>
          <a:p>
            <a:pPr lvl="1" eaLnBrk="1" hangingPunct="1">
              <a:buFontTx/>
              <a:buBlip>
                <a:blip r:embed="rId7"/>
              </a:buBlip>
              <a:defRPr/>
            </a:pP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990600"/>
            <a:ext cx="7345362"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a:t>
            </a:r>
          </a:p>
          <a:p>
            <a:pPr algn="l" eaLnBrk="1" hangingPunct="1">
              <a:defRPr/>
            </a:pPr>
            <a:r>
              <a:rPr lang="nl-NL" b="1" kern="0" dirty="0" smtClean="0">
                <a:solidFill>
                  <a:srgbClr val="EAB200"/>
                </a:solidFill>
                <a:latin typeface="Gill Sans MT" pitchFamily="34" charset="0"/>
              </a:rPr>
              <a:t>tieners</a:t>
            </a:r>
            <a:endParaRPr lang="nl-NL" sz="1600" b="1" kern="0" dirty="0" smtClean="0">
              <a:solidFill>
                <a:srgbClr val="EAB200"/>
              </a:solidFill>
              <a:latin typeface="Gill Sans MT" pitchFamily="34" charset="0"/>
            </a:endParaRPr>
          </a:p>
        </p:txBody>
      </p:sp>
      <p:pic>
        <p:nvPicPr>
          <p:cNvPr id="70659"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70660"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70661"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2220913"/>
            <a:ext cx="5859462" cy="39449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7"/>
              </a:buBlip>
              <a:defRPr/>
            </a:pPr>
            <a:r>
              <a:rPr lang="nl-NL" sz="2400" kern="0" dirty="0">
                <a:solidFill>
                  <a:srgbClr val="000080"/>
                </a:solidFill>
                <a:latin typeface="Gill Sans MT" pitchFamily="34" charset="0"/>
                <a:cs typeface="+mn-cs"/>
              </a:rPr>
              <a:t>Tieners: eigen tienerprogramma </a:t>
            </a:r>
            <a:br>
              <a:rPr lang="nl-NL" sz="2400" kern="0" dirty="0">
                <a:solidFill>
                  <a:srgbClr val="000080"/>
                </a:solidFill>
                <a:latin typeface="Gill Sans MT" pitchFamily="34" charset="0"/>
                <a:cs typeface="+mn-cs"/>
              </a:rPr>
            </a:br>
            <a:r>
              <a:rPr lang="nl-NL" sz="1800" kern="0" dirty="0">
                <a:solidFill>
                  <a:srgbClr val="000080"/>
                </a:solidFill>
                <a:latin typeface="Gill Sans MT" pitchFamily="34" charset="0"/>
                <a:cs typeface="+mn-cs"/>
              </a:rPr>
              <a:t>o.l.v. Matthijs Jansen (</a:t>
            </a:r>
            <a:r>
              <a:rPr lang="nl-NL" sz="1800" kern="0" dirty="0" smtClean="0">
                <a:solidFill>
                  <a:srgbClr val="000080"/>
                </a:solidFill>
                <a:latin typeface="Gill Sans MT" pitchFamily="34" charset="0"/>
                <a:cs typeface="+mn-cs"/>
              </a:rPr>
              <a:t>medewerker Jongerenpastoraat</a:t>
            </a:r>
            <a:r>
              <a:rPr lang="nl-NL" sz="1800" kern="0" dirty="0">
                <a:solidFill>
                  <a:srgbClr val="000080"/>
                </a:solidFill>
                <a:latin typeface="Gill Sans MT" pitchFamily="34" charset="0"/>
                <a:cs typeface="+mn-cs"/>
              </a:rPr>
              <a:t>)</a:t>
            </a:r>
          </a:p>
          <a:p>
            <a:pPr lvl="1" eaLnBrk="1" hangingPunct="1">
              <a:buFontTx/>
              <a:buBlip>
                <a:blip r:embed="rId7"/>
              </a:buBlip>
              <a:defRPr/>
            </a:pPr>
            <a:r>
              <a:rPr lang="nl-NL" sz="1800" kern="0" dirty="0">
                <a:solidFill>
                  <a:srgbClr val="000080"/>
                </a:solidFill>
                <a:latin typeface="Gill Sans MT" pitchFamily="34" charset="0"/>
                <a:cs typeface="+mn-cs"/>
              </a:rPr>
              <a:t>Eigen </a:t>
            </a:r>
            <a:r>
              <a:rPr lang="nl-NL" sz="1800" kern="0" dirty="0" smtClean="0">
                <a:solidFill>
                  <a:srgbClr val="000080"/>
                </a:solidFill>
                <a:latin typeface="Gill Sans MT" pitchFamily="34" charset="0"/>
                <a:cs typeface="+mn-cs"/>
              </a:rPr>
              <a:t>locatie</a:t>
            </a:r>
            <a:r>
              <a:rPr lang="nl-NL" sz="1800" kern="0" dirty="0">
                <a:solidFill>
                  <a:srgbClr val="000080"/>
                </a:solidFill>
                <a:latin typeface="Gill Sans MT" pitchFamily="34" charset="0"/>
                <a:cs typeface="+mn-cs"/>
              </a:rPr>
              <a:t> </a:t>
            </a:r>
            <a:r>
              <a:rPr lang="nl-NL" sz="1800" kern="0" dirty="0" smtClean="0">
                <a:solidFill>
                  <a:srgbClr val="000080"/>
                </a:solidFill>
                <a:latin typeface="Gill Sans MT" pitchFamily="34" charset="0"/>
                <a:cs typeface="+mn-cs"/>
              </a:rPr>
              <a:t>bij paters </a:t>
            </a:r>
            <a:r>
              <a:rPr lang="nl-NL" sz="1800" kern="0" dirty="0" err="1" smtClean="0">
                <a:solidFill>
                  <a:srgbClr val="000080"/>
                </a:solidFill>
                <a:latin typeface="Gill Sans MT" pitchFamily="34" charset="0"/>
                <a:cs typeface="+mn-cs"/>
              </a:rPr>
              <a:t>Theatijnen</a:t>
            </a:r>
            <a:r>
              <a:rPr lang="nl-NL" sz="1800" kern="0" dirty="0">
                <a:solidFill>
                  <a:srgbClr val="000080"/>
                </a:solidFill>
                <a:latin typeface="Gill Sans MT" pitchFamily="34" charset="0"/>
                <a:cs typeface="+mn-cs"/>
              </a:rPr>
              <a:t> </a:t>
            </a:r>
            <a:r>
              <a:rPr lang="nl-NL" sz="1800" kern="0" dirty="0" smtClean="0">
                <a:solidFill>
                  <a:srgbClr val="000080"/>
                </a:solidFill>
                <a:latin typeface="Gill Sans MT" pitchFamily="34" charset="0"/>
                <a:cs typeface="+mn-cs"/>
              </a:rPr>
              <a:t>vlakbij het Vaticaan. Programma in de stad, sport </a:t>
            </a:r>
            <a:r>
              <a:rPr lang="nl-NL" sz="1800" kern="0" dirty="0">
                <a:solidFill>
                  <a:srgbClr val="000080"/>
                </a:solidFill>
                <a:latin typeface="Gill Sans MT" pitchFamily="34" charset="0"/>
                <a:cs typeface="+mn-cs"/>
              </a:rPr>
              <a:t>en spel, inhoudelijke vorming, </a:t>
            </a:r>
            <a:r>
              <a:rPr lang="nl-NL" sz="1800" kern="0" dirty="0" smtClean="0">
                <a:solidFill>
                  <a:srgbClr val="000080"/>
                </a:solidFill>
                <a:latin typeface="Gill Sans MT" pitchFamily="34" charset="0"/>
                <a:cs typeface="+mn-cs"/>
              </a:rPr>
              <a:t>creatieve </a:t>
            </a:r>
            <a:r>
              <a:rPr lang="nl-NL" sz="1800" kern="0" dirty="0">
                <a:solidFill>
                  <a:srgbClr val="000080"/>
                </a:solidFill>
                <a:latin typeface="Gill Sans MT" pitchFamily="34" charset="0"/>
                <a:cs typeface="+mn-cs"/>
              </a:rPr>
              <a:t>opdrachten en uitwisseling in </a:t>
            </a:r>
            <a:r>
              <a:rPr lang="nl-NL" sz="1800" kern="0" dirty="0" smtClean="0">
                <a:solidFill>
                  <a:srgbClr val="000080"/>
                </a:solidFill>
                <a:latin typeface="Gill Sans MT" pitchFamily="34" charset="0"/>
                <a:cs typeface="+mn-cs"/>
              </a:rPr>
              <a:t>deelgroepen.</a:t>
            </a:r>
            <a:endParaRPr lang="nl-NL" sz="1800" kern="0" dirty="0">
              <a:solidFill>
                <a:srgbClr val="000080"/>
              </a:solidFill>
              <a:latin typeface="Gill Sans MT" pitchFamily="34" charset="0"/>
              <a:cs typeface="+mn-cs"/>
            </a:endParaRPr>
          </a:p>
          <a:p>
            <a:pPr lvl="1" eaLnBrk="1" hangingPunct="1">
              <a:buFontTx/>
              <a:buBlip>
                <a:blip r:embed="rId7"/>
              </a:buBlip>
              <a:defRPr/>
            </a:pPr>
            <a:r>
              <a:rPr lang="nl-NL" sz="1800" kern="0" dirty="0">
                <a:solidFill>
                  <a:srgbClr val="000080"/>
                </a:solidFill>
                <a:latin typeface="Gill Sans MT" pitchFamily="34" charset="0"/>
                <a:cs typeface="+mn-cs"/>
              </a:rPr>
              <a:t>Aansluiten bij grote groep tijdens grote </a:t>
            </a:r>
            <a:r>
              <a:rPr lang="nl-NL" sz="1800" kern="0" dirty="0" smtClean="0">
                <a:solidFill>
                  <a:srgbClr val="000080"/>
                </a:solidFill>
                <a:latin typeface="Gill Sans MT" pitchFamily="34" charset="0"/>
                <a:cs typeface="+mn-cs"/>
              </a:rPr>
              <a:t>vieringen in </a:t>
            </a:r>
            <a:r>
              <a:rPr lang="nl-NL" sz="1800" kern="0" dirty="0">
                <a:solidFill>
                  <a:srgbClr val="000080"/>
                </a:solidFill>
                <a:latin typeface="Gill Sans MT" pitchFamily="34" charset="0"/>
                <a:cs typeface="+mn-cs"/>
              </a:rPr>
              <a:t>de </a:t>
            </a:r>
            <a:r>
              <a:rPr lang="nl-NL" sz="1800" kern="0" dirty="0" smtClean="0">
                <a:solidFill>
                  <a:srgbClr val="000080"/>
                </a:solidFill>
                <a:latin typeface="Gill Sans MT" pitchFamily="34" charset="0"/>
                <a:cs typeface="+mn-cs"/>
              </a:rPr>
              <a:t>basilieken.</a:t>
            </a:r>
            <a:endParaRPr lang="nl-NL" sz="1800" kern="0" dirty="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p:txBody>
      </p:sp>
      <p:pic>
        <p:nvPicPr>
          <p:cNvPr id="9" name="Picture 2" descr="https://scontent-a.xx.fbcdn.net/hphotos-ash2/t1.0-9/574486_404132839648799_1322049747_n.jpg"/>
          <p:cNvPicPr>
            <a:picLocks noChangeAspect="1" noChangeArrowheads="1"/>
          </p:cNvPicPr>
          <p:nvPr/>
        </p:nvPicPr>
        <p:blipFill>
          <a:blip r:embed="rId8" cstate="print">
            <a:extLst>
              <a:ext uri="{28A0092B-C50C-407E-A947-70E740481C1C}"/>
            </a:extLst>
          </a:blip>
          <a:srcRect/>
          <a:stretch>
            <a:fillRect/>
          </a:stretch>
        </p:blipFill>
        <p:spPr bwMode="auto">
          <a:xfrm>
            <a:off x="7020272" y="2373998"/>
            <a:ext cx="1817366" cy="2423154"/>
          </a:xfrm>
          <a:prstGeom prst="roundRect">
            <a:avLst>
              <a:gd name="adj" fmla="val 10810"/>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pic>
        <p:nvPicPr>
          <p:cNvPr id="11" name="Picture 3"/>
          <p:cNvPicPr>
            <a:picLocks noChangeAspect="1" noChangeArrowheads="1"/>
          </p:cNvPicPr>
          <p:nvPr/>
        </p:nvPicPr>
        <p:blipFill>
          <a:blip r:embed="rId9" cstate="print">
            <a:extLst>
              <a:ext uri="{28A0092B-C50C-407E-A947-70E740481C1C}"/>
            </a:extLst>
          </a:blip>
          <a:srcRect/>
          <a:stretch>
            <a:fillRect/>
          </a:stretch>
        </p:blipFill>
        <p:spPr bwMode="auto">
          <a:xfrm>
            <a:off x="2051720" y="4968560"/>
            <a:ext cx="4680520" cy="178049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pic>
        <p:nvPicPr>
          <p:cNvPr id="70665" name="Picture 4"/>
          <p:cNvPicPr>
            <a:picLocks noChangeAspect="1" noChangeArrowheads="1"/>
          </p:cNvPicPr>
          <p:nvPr/>
        </p:nvPicPr>
        <p:blipFill>
          <a:blip r:embed="rId10"/>
          <a:srcRect/>
          <a:stretch>
            <a:fillRect/>
          </a:stretch>
        </p:blipFill>
        <p:spPr bwMode="auto">
          <a:xfrm>
            <a:off x="6997700" y="4918075"/>
            <a:ext cx="1276350" cy="111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1133475"/>
            <a:ext cx="7345362"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Locatie </a:t>
            </a:r>
          </a:p>
          <a:p>
            <a:pPr algn="l" eaLnBrk="1" hangingPunct="1">
              <a:defRPr/>
            </a:pPr>
            <a:r>
              <a:rPr lang="nl-NL" b="1" kern="0" dirty="0" smtClean="0">
                <a:solidFill>
                  <a:srgbClr val="EAB200"/>
                </a:solidFill>
                <a:latin typeface="Gill Sans MT" pitchFamily="34" charset="0"/>
              </a:rPr>
              <a:t>Tienerprogramma</a:t>
            </a:r>
          </a:p>
          <a:p>
            <a:pPr algn="l" eaLnBrk="1" hangingPunct="1">
              <a:defRPr/>
            </a:pPr>
            <a:endParaRPr lang="nl-NL" sz="1600" b="1" kern="0" dirty="0" smtClean="0">
              <a:solidFill>
                <a:srgbClr val="EAB200"/>
              </a:solidFill>
              <a:latin typeface="Gill Sans MT" pitchFamily="34" charset="0"/>
            </a:endParaRPr>
          </a:p>
        </p:txBody>
      </p:sp>
      <p:pic>
        <p:nvPicPr>
          <p:cNvPr id="72707"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72708"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72709"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3924300" y="333375"/>
            <a:ext cx="3095625" cy="1150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7"/>
              </a:buBlip>
              <a:defRPr/>
            </a:pPr>
            <a:r>
              <a:rPr lang="nl-NL" sz="2400" kern="0" dirty="0" err="1" smtClean="0">
                <a:solidFill>
                  <a:srgbClr val="000080"/>
                </a:solidFill>
                <a:latin typeface="Gill Sans MT" pitchFamily="34" charset="0"/>
                <a:cs typeface="+mn-cs"/>
              </a:rPr>
              <a:t>Istituto</a:t>
            </a:r>
            <a:r>
              <a:rPr lang="nl-NL" sz="2400" kern="0" dirty="0" smtClean="0">
                <a:solidFill>
                  <a:srgbClr val="000080"/>
                </a:solidFill>
                <a:latin typeface="Gill Sans MT" pitchFamily="34" charset="0"/>
                <a:cs typeface="+mn-cs"/>
              </a:rPr>
              <a:t> dei </a:t>
            </a:r>
          </a:p>
          <a:p>
            <a:pPr lvl="1" eaLnBrk="1" hangingPunct="1">
              <a:buFontTx/>
              <a:buBlip>
                <a:blip r:embed="rId7"/>
              </a:buBlip>
              <a:defRPr/>
            </a:pPr>
            <a:r>
              <a:rPr lang="nl-NL" sz="2400" kern="0" dirty="0" err="1" smtClean="0">
                <a:solidFill>
                  <a:srgbClr val="000080"/>
                </a:solidFill>
                <a:latin typeface="Gill Sans MT" pitchFamily="34" charset="0"/>
                <a:cs typeface="+mn-cs"/>
              </a:rPr>
              <a:t>Padri</a:t>
            </a:r>
            <a:r>
              <a:rPr lang="nl-NL" sz="2400" kern="0" dirty="0" smtClean="0">
                <a:solidFill>
                  <a:srgbClr val="000080"/>
                </a:solidFill>
                <a:latin typeface="Gill Sans MT" pitchFamily="34" charset="0"/>
                <a:cs typeface="+mn-cs"/>
              </a:rPr>
              <a:t> </a:t>
            </a:r>
            <a:r>
              <a:rPr lang="nl-NL" sz="2400" kern="0" dirty="0" err="1" smtClean="0">
                <a:solidFill>
                  <a:srgbClr val="000080"/>
                </a:solidFill>
                <a:latin typeface="Gill Sans MT" pitchFamily="34" charset="0"/>
                <a:cs typeface="+mn-cs"/>
              </a:rPr>
              <a:t>Teatini</a:t>
            </a:r>
            <a:endParaRPr lang="nl-NL" sz="2400" kern="0" dirty="0" smtClean="0">
              <a:solidFill>
                <a:srgbClr val="000080"/>
              </a:solidFill>
              <a:latin typeface="Gill Sans MT" pitchFamily="34" charset="0"/>
              <a:cs typeface="+mn-cs"/>
            </a:endParaRPr>
          </a:p>
          <a:p>
            <a:pPr lvl="1" eaLnBrk="1" hangingPunct="1">
              <a:buFontTx/>
              <a:buBlip>
                <a:blip r:embed="rId7"/>
              </a:buBlip>
              <a:defRPr/>
            </a:pPr>
            <a:endParaRPr lang="nl-NL" sz="2400" kern="0" dirty="0">
              <a:solidFill>
                <a:srgbClr val="000080"/>
              </a:solidFill>
              <a:latin typeface="Gill Sans MT" pitchFamily="34" charset="0"/>
              <a:cs typeface="+mn-cs"/>
            </a:endParaRPr>
          </a:p>
          <a:p>
            <a:pPr lvl="1" eaLnBrk="1" hangingPunct="1">
              <a:buFontTx/>
              <a:buBlip>
                <a:blip r:embed="rId7"/>
              </a:buBlip>
              <a:defRPr/>
            </a:pPr>
            <a:endParaRPr lang="nl-NL" sz="1800" kern="0" dirty="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p:txBody>
      </p:sp>
      <p:pic>
        <p:nvPicPr>
          <p:cNvPr id="3" name="Picture 2"/>
          <p:cNvPicPr>
            <a:picLocks noChangeAspect="1"/>
          </p:cNvPicPr>
          <p:nvPr/>
        </p:nvPicPr>
        <p:blipFill rotWithShape="1">
          <a:blip r:embed="rId8"/>
          <a:srcRect l="4484" t="10461" r="14261"/>
          <a:stretch/>
        </p:blipFill>
        <p:spPr>
          <a:xfrm>
            <a:off x="179512" y="2636912"/>
            <a:ext cx="4797779" cy="3965222"/>
          </a:xfrm>
          <a:prstGeom prst="roundRect">
            <a:avLst>
              <a:gd name="adj" fmla="val 7726"/>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ectangle 3"/>
          <p:cNvSpPr/>
          <p:nvPr/>
        </p:nvSpPr>
        <p:spPr>
          <a:xfrm>
            <a:off x="395288" y="4868863"/>
            <a:ext cx="1081087" cy="1223962"/>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Picture 5"/>
          <p:cNvPicPr>
            <a:picLocks noChangeAspect="1"/>
          </p:cNvPicPr>
          <p:nvPr/>
        </p:nvPicPr>
        <p:blipFill>
          <a:blip r:embed="rId9"/>
          <a:stretch>
            <a:fillRect/>
          </a:stretch>
        </p:blipFill>
        <p:spPr>
          <a:xfrm rot="21260734">
            <a:off x="4822585" y="4097475"/>
            <a:ext cx="3470341" cy="2334593"/>
          </a:xfrm>
          <a:prstGeom prst="roundRect">
            <a:avLst>
              <a:gd name="adj" fmla="val 13428"/>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7" name="Straight Arrow Connector 16"/>
          <p:cNvCxnSpPr/>
          <p:nvPr/>
        </p:nvCxnSpPr>
        <p:spPr>
          <a:xfrm flipV="1">
            <a:off x="1403350" y="5876925"/>
            <a:ext cx="3744913" cy="21590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rotWithShape="1">
          <a:blip r:embed="rId10"/>
          <a:srcRect l="2035" t="4117" r="5930" b="6876"/>
          <a:stretch/>
        </p:blipFill>
        <p:spPr>
          <a:xfrm rot="504343">
            <a:off x="5209969" y="2387286"/>
            <a:ext cx="2628530" cy="1805895"/>
          </a:xfrm>
          <a:prstGeom prst="roundRect">
            <a:avLst>
              <a:gd name="adj" fmla="val 15000"/>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2716" name="Rectangle 24"/>
          <p:cNvSpPr>
            <a:spLocks noChangeArrowheads="1"/>
          </p:cNvSpPr>
          <p:nvPr/>
        </p:nvSpPr>
        <p:spPr bwMode="auto">
          <a:xfrm>
            <a:off x="323850" y="6165850"/>
            <a:ext cx="4595813" cy="368300"/>
          </a:xfrm>
          <a:prstGeom prst="rect">
            <a:avLst/>
          </a:prstGeom>
          <a:noFill/>
          <a:ln w="9525">
            <a:noFill/>
            <a:miter lim="800000"/>
            <a:headEnd/>
            <a:tailEnd/>
          </a:ln>
        </p:spPr>
        <p:txBody>
          <a:bodyPr wrap="none">
            <a:spAutoFit/>
          </a:bodyPr>
          <a:lstStyle/>
          <a:p>
            <a:r>
              <a:rPr lang="it-IT" b="1">
                <a:solidFill>
                  <a:schemeClr val="bg1"/>
                </a:solidFill>
                <a:latin typeface="Calibri" pitchFamily="34" charset="0"/>
              </a:rPr>
              <a:t>Basilica Sant'Andrea della Valle Roma indrizzo</a:t>
            </a:r>
            <a:endParaRPr lang="nl-NL"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990600"/>
            <a:ext cx="7129462"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Samen op </a:t>
            </a:r>
          </a:p>
          <a:p>
            <a:pPr algn="l" eaLnBrk="1" hangingPunct="1">
              <a:defRPr/>
            </a:pPr>
            <a:r>
              <a:rPr lang="nl-NL" b="1" kern="0" dirty="0" smtClean="0">
                <a:solidFill>
                  <a:srgbClr val="EAB200"/>
                </a:solidFill>
                <a:latin typeface="Gill Sans MT" pitchFamily="34" charset="0"/>
              </a:rPr>
              <a:t>pelgrimstocht</a:t>
            </a:r>
            <a:endParaRPr lang="nl-NL" sz="1600" b="1" kern="0" dirty="0" smtClean="0">
              <a:solidFill>
                <a:srgbClr val="EAB200"/>
              </a:solidFill>
              <a:latin typeface="Gill Sans MT" pitchFamily="34" charset="0"/>
            </a:endParaRPr>
          </a:p>
        </p:txBody>
      </p:sp>
      <p:sp>
        <p:nvSpPr>
          <p:cNvPr id="9" name="Rectangle 5"/>
          <p:cNvSpPr txBox="1">
            <a:spLocks noChangeArrowheads="1"/>
          </p:cNvSpPr>
          <p:nvPr/>
        </p:nvSpPr>
        <p:spPr bwMode="auto">
          <a:xfrm>
            <a:off x="1258888" y="1917700"/>
            <a:ext cx="8777287"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endParaRPr lang="nl-NL" sz="2000" i="1" kern="0" dirty="0" smtClean="0">
              <a:solidFill>
                <a:srgbClr val="000080"/>
              </a:solidFill>
              <a:latin typeface="Gill Sans MT" pitchFamily="34" charset="0"/>
              <a:cs typeface="+mn-cs"/>
            </a:endParaRPr>
          </a:p>
          <a:p>
            <a:pPr marL="457200" lvl="1" indent="0" eaLnBrk="1" hangingPunct="1">
              <a:buFontTx/>
              <a:buNone/>
              <a:defRPr/>
            </a:pPr>
            <a:endParaRPr lang="nl-NL" sz="2000" i="1" kern="0" dirty="0">
              <a:solidFill>
                <a:srgbClr val="000080"/>
              </a:solidFill>
              <a:latin typeface="Gill Sans MT" pitchFamily="34" charset="0"/>
              <a:cs typeface="+mn-cs"/>
            </a:endParaRPr>
          </a:p>
          <a:p>
            <a:pPr marL="457200" lvl="1" indent="0" eaLnBrk="1" hangingPunct="1">
              <a:buFontTx/>
              <a:buNone/>
              <a:defRPr/>
            </a:pPr>
            <a:endParaRPr lang="nl-NL" sz="2000" i="1" kern="0" dirty="0" smtClean="0">
              <a:solidFill>
                <a:srgbClr val="000080"/>
              </a:solidFill>
              <a:latin typeface="Gill Sans MT" pitchFamily="34" charset="0"/>
              <a:cs typeface="+mn-cs"/>
            </a:endParaRPr>
          </a:p>
          <a:p>
            <a:pPr marL="457200" lvl="1" indent="0" eaLnBrk="1" hangingPunct="1">
              <a:buFontTx/>
              <a:buNone/>
              <a:defRPr/>
            </a:pPr>
            <a:endParaRPr lang="nl-NL" sz="2000" i="1" kern="0" dirty="0">
              <a:solidFill>
                <a:srgbClr val="000080"/>
              </a:solidFill>
              <a:latin typeface="Gill Sans MT" pitchFamily="34" charset="0"/>
              <a:cs typeface="+mn-cs"/>
            </a:endParaRPr>
          </a:p>
          <a:p>
            <a:pPr marL="457200" lvl="1" indent="0" eaLnBrk="1" hangingPunct="1">
              <a:buFontTx/>
              <a:buNone/>
              <a:defRPr/>
            </a:pPr>
            <a:r>
              <a:rPr lang="nl-NL" sz="2000" kern="0" dirty="0" smtClean="0">
                <a:solidFill>
                  <a:srgbClr val="000080"/>
                </a:solidFill>
                <a:latin typeface="Gill Sans MT" pitchFamily="34" charset="0"/>
                <a:cs typeface="+mn-cs"/>
              </a:rPr>
              <a:t>Mgr</a:t>
            </a:r>
            <a:r>
              <a:rPr lang="nl-NL" sz="2000" kern="0" dirty="0">
                <a:solidFill>
                  <a:srgbClr val="000080"/>
                </a:solidFill>
                <a:latin typeface="Gill Sans MT" pitchFamily="34" charset="0"/>
                <a:cs typeface="+mn-cs"/>
              </a:rPr>
              <a:t>. Punt en Mgr. </a:t>
            </a:r>
            <a:r>
              <a:rPr lang="nl-NL" sz="2000" kern="0" dirty="0" smtClean="0">
                <a:solidFill>
                  <a:srgbClr val="000080"/>
                </a:solidFill>
                <a:latin typeface="Gill Sans MT" pitchFamily="34" charset="0"/>
                <a:cs typeface="+mn-cs"/>
              </a:rPr>
              <a:t>Hendriks nodigen</a:t>
            </a:r>
          </a:p>
          <a:p>
            <a:pPr marL="457200" lvl="1" indent="0" eaLnBrk="1" hangingPunct="1">
              <a:buFontTx/>
              <a:buNone/>
              <a:defRPr/>
            </a:pPr>
            <a:r>
              <a:rPr lang="nl-NL" sz="2000" kern="0" dirty="0" smtClean="0">
                <a:solidFill>
                  <a:srgbClr val="000080"/>
                </a:solidFill>
                <a:latin typeface="Gill Sans MT" pitchFamily="34" charset="0"/>
                <a:cs typeface="+mn-cs"/>
              </a:rPr>
              <a:t>u </a:t>
            </a:r>
            <a:r>
              <a:rPr lang="nl-NL" sz="2000" kern="0" dirty="0">
                <a:solidFill>
                  <a:srgbClr val="000080"/>
                </a:solidFill>
                <a:latin typeface="Gill Sans MT" pitchFamily="34" charset="0"/>
                <a:cs typeface="+mn-cs"/>
              </a:rPr>
              <a:t>van harte uit </a:t>
            </a:r>
            <a:r>
              <a:rPr lang="nl-NL" sz="2000" kern="0" dirty="0" smtClean="0">
                <a:solidFill>
                  <a:srgbClr val="000080"/>
                </a:solidFill>
                <a:latin typeface="Gill Sans MT" pitchFamily="34" charset="0"/>
                <a:cs typeface="+mn-cs"/>
              </a:rPr>
              <a:t>om </a:t>
            </a:r>
            <a:r>
              <a:rPr lang="nl-NL" sz="2000" kern="0" dirty="0">
                <a:solidFill>
                  <a:srgbClr val="000080"/>
                </a:solidFill>
                <a:latin typeface="Gill Sans MT" pitchFamily="34" charset="0"/>
                <a:cs typeface="+mn-cs"/>
              </a:rPr>
              <a:t>met hen </a:t>
            </a:r>
            <a:r>
              <a:rPr lang="nl-NL" sz="2000" kern="0" dirty="0" smtClean="0">
                <a:solidFill>
                  <a:srgbClr val="000080"/>
                </a:solidFill>
                <a:latin typeface="Gill Sans MT" pitchFamily="34" charset="0"/>
                <a:cs typeface="+mn-cs"/>
              </a:rPr>
              <a:t>mee op </a:t>
            </a:r>
          </a:p>
          <a:p>
            <a:pPr marL="457200" lvl="1" indent="0" eaLnBrk="1" hangingPunct="1">
              <a:buFontTx/>
              <a:buNone/>
              <a:defRPr/>
            </a:pPr>
            <a:r>
              <a:rPr lang="nl-NL" sz="2000" kern="0" dirty="0" smtClean="0">
                <a:solidFill>
                  <a:srgbClr val="000080"/>
                </a:solidFill>
                <a:latin typeface="Gill Sans MT" pitchFamily="34" charset="0"/>
                <a:cs typeface="+mn-cs"/>
              </a:rPr>
              <a:t>bedevaart </a:t>
            </a:r>
            <a:r>
              <a:rPr lang="nl-NL" sz="2000" kern="0" dirty="0">
                <a:solidFill>
                  <a:srgbClr val="000080"/>
                </a:solidFill>
                <a:latin typeface="Gill Sans MT" pitchFamily="34" charset="0"/>
                <a:cs typeface="+mn-cs"/>
              </a:rPr>
              <a:t>te </a:t>
            </a:r>
            <a:r>
              <a:rPr lang="nl-NL" sz="2000" kern="0" dirty="0" smtClean="0">
                <a:solidFill>
                  <a:srgbClr val="000080"/>
                </a:solidFill>
                <a:latin typeface="Gill Sans MT" pitchFamily="34" charset="0"/>
                <a:cs typeface="+mn-cs"/>
              </a:rPr>
              <a:t>gaan naar </a:t>
            </a:r>
            <a:r>
              <a:rPr lang="nl-NL" sz="2000" kern="0" dirty="0">
                <a:solidFill>
                  <a:srgbClr val="000080"/>
                </a:solidFill>
                <a:latin typeface="Gill Sans MT" pitchFamily="34" charset="0"/>
                <a:cs typeface="+mn-cs"/>
              </a:rPr>
              <a:t>Rome!</a:t>
            </a:r>
          </a:p>
          <a:p>
            <a:pPr marL="457200" lvl="1" indent="0" eaLnBrk="1" hangingPunct="1">
              <a:buFontTx/>
              <a:buNone/>
              <a:defRPr/>
            </a:pPr>
            <a:r>
              <a:rPr lang="nl-NL" sz="2000" i="1" kern="0" dirty="0">
                <a:solidFill>
                  <a:srgbClr val="000080"/>
                </a:solidFill>
                <a:latin typeface="Gill Sans MT" pitchFamily="34" charset="0"/>
                <a:cs typeface="+mn-cs"/>
              </a:rPr>
              <a:t>			</a:t>
            </a:r>
          </a:p>
        </p:txBody>
      </p:sp>
      <p:pic>
        <p:nvPicPr>
          <p:cNvPr id="19460"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19461"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19462"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pic>
        <p:nvPicPr>
          <p:cNvPr id="19463" name="Afbeelding 2"/>
          <p:cNvPicPr>
            <a:picLocks noChangeAspect="1"/>
          </p:cNvPicPr>
          <p:nvPr/>
        </p:nvPicPr>
        <p:blipFill>
          <a:blip r:embed="rId7"/>
          <a:srcRect/>
          <a:stretch>
            <a:fillRect/>
          </a:stretch>
        </p:blipFill>
        <p:spPr bwMode="auto">
          <a:xfrm>
            <a:off x="6035675" y="1700213"/>
            <a:ext cx="2857500"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835150" y="990600"/>
            <a:ext cx="7345363"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 </a:t>
            </a:r>
          </a:p>
          <a:p>
            <a:pPr algn="l" eaLnBrk="1" hangingPunct="1">
              <a:defRPr/>
            </a:pPr>
            <a:r>
              <a:rPr lang="nl-NL" b="1" kern="0" dirty="0" smtClean="0">
                <a:solidFill>
                  <a:srgbClr val="EAB200"/>
                </a:solidFill>
                <a:latin typeface="Gill Sans MT" pitchFamily="34" charset="0"/>
              </a:rPr>
              <a:t>jongeren</a:t>
            </a:r>
            <a:endParaRPr lang="nl-NL" sz="1600" b="1" kern="0" dirty="0" smtClean="0">
              <a:solidFill>
                <a:srgbClr val="EAB200"/>
              </a:solidFill>
              <a:latin typeface="Gill Sans MT" pitchFamily="34" charset="0"/>
            </a:endParaRPr>
          </a:p>
        </p:txBody>
      </p:sp>
      <p:pic>
        <p:nvPicPr>
          <p:cNvPr id="74755"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74756"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74757"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2292350"/>
            <a:ext cx="58594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7"/>
              </a:buBlip>
              <a:defRPr/>
            </a:pPr>
            <a:r>
              <a:rPr lang="nl-NL" sz="2400" kern="0" dirty="0" smtClean="0">
                <a:solidFill>
                  <a:srgbClr val="000080"/>
                </a:solidFill>
                <a:latin typeface="Gill Sans MT" pitchFamily="34" charset="0"/>
                <a:cs typeface="+mn-cs"/>
              </a:rPr>
              <a:t>Jongeren: deels eigen programma </a:t>
            </a:r>
            <a:br>
              <a:rPr lang="nl-NL" sz="2400" kern="0" dirty="0" smtClean="0">
                <a:solidFill>
                  <a:srgbClr val="000080"/>
                </a:solidFill>
                <a:latin typeface="Gill Sans MT" pitchFamily="34" charset="0"/>
                <a:cs typeface="+mn-cs"/>
              </a:rPr>
            </a:br>
            <a:r>
              <a:rPr lang="nl-NL" sz="1800" kern="0" dirty="0" smtClean="0">
                <a:solidFill>
                  <a:srgbClr val="000080"/>
                </a:solidFill>
                <a:latin typeface="Gill Sans MT" pitchFamily="34" charset="0"/>
                <a:cs typeface="+mn-cs"/>
              </a:rPr>
              <a:t>o.l.v. Marius van der Knaap (medewerker Jongerenpastoraat)</a:t>
            </a:r>
          </a:p>
          <a:p>
            <a:pPr lvl="1" eaLnBrk="1" hangingPunct="1">
              <a:buFontTx/>
              <a:buBlip>
                <a:blip r:embed="rId7"/>
              </a:buBlip>
              <a:defRPr/>
            </a:pPr>
            <a:r>
              <a:rPr lang="nl-NL" sz="1800" kern="0" dirty="0" smtClean="0">
                <a:solidFill>
                  <a:srgbClr val="000080"/>
                </a:solidFill>
                <a:latin typeface="Gill Sans MT" pitchFamily="34" charset="0"/>
                <a:cs typeface="+mn-cs"/>
              </a:rPr>
              <a:t>Geen eigen locatie; in principe ingedeeld per regio. Wel zoveel mogelijk bij elkaar in hotels</a:t>
            </a:r>
          </a:p>
          <a:p>
            <a:pPr lvl="1" eaLnBrk="1" hangingPunct="1">
              <a:buFontTx/>
              <a:buBlip>
                <a:blip r:embed="rId7"/>
              </a:buBlip>
              <a:defRPr/>
            </a:pPr>
            <a:r>
              <a:rPr lang="nl-NL" sz="1800" kern="0" dirty="0" smtClean="0">
                <a:solidFill>
                  <a:srgbClr val="000080"/>
                </a:solidFill>
                <a:latin typeface="Gill Sans MT" pitchFamily="34" charset="0"/>
                <a:cs typeface="+mn-cs"/>
              </a:rPr>
              <a:t>Enkele </a:t>
            </a:r>
            <a:r>
              <a:rPr lang="nl-NL" sz="1800" kern="0" dirty="0">
                <a:solidFill>
                  <a:srgbClr val="000080"/>
                </a:solidFill>
                <a:latin typeface="Gill Sans MT" pitchFamily="34" charset="0"/>
                <a:cs typeface="+mn-cs"/>
              </a:rPr>
              <a:t>eigen programmaonderdelen</a:t>
            </a:r>
            <a:r>
              <a:rPr lang="nl-NL" sz="1800" kern="0" dirty="0" smtClean="0">
                <a:solidFill>
                  <a:srgbClr val="000080"/>
                </a:solidFill>
                <a:latin typeface="Gill Sans MT" pitchFamily="34" charset="0"/>
                <a:cs typeface="+mn-cs"/>
              </a:rPr>
              <a:t>; </a:t>
            </a:r>
            <a:r>
              <a:rPr lang="nl-NL" sz="1800" kern="0" dirty="0" err="1" smtClean="0">
                <a:solidFill>
                  <a:srgbClr val="000080"/>
                </a:solidFill>
                <a:latin typeface="Gill Sans MT" pitchFamily="34" charset="0"/>
                <a:cs typeface="+mn-cs"/>
              </a:rPr>
              <a:t>Scavi</a:t>
            </a:r>
            <a:r>
              <a:rPr lang="nl-NL" sz="1800" kern="0" dirty="0" smtClean="0">
                <a:solidFill>
                  <a:srgbClr val="000080"/>
                </a:solidFill>
                <a:latin typeface="Gill Sans MT" pitchFamily="34" charset="0"/>
                <a:cs typeface="+mn-cs"/>
              </a:rPr>
              <a:t>, San Lorenzo, </a:t>
            </a:r>
            <a:r>
              <a:rPr lang="nl-NL" sz="1800" kern="0" dirty="0" err="1" smtClean="0">
                <a:solidFill>
                  <a:srgbClr val="000080"/>
                </a:solidFill>
                <a:latin typeface="Gill Sans MT" pitchFamily="34" charset="0"/>
                <a:cs typeface="+mn-cs"/>
              </a:rPr>
              <a:t>Sant’Egidio</a:t>
            </a:r>
            <a:r>
              <a:rPr lang="nl-NL" sz="1800" kern="0" dirty="0" smtClean="0">
                <a:solidFill>
                  <a:srgbClr val="000080"/>
                </a:solidFill>
                <a:latin typeface="Gill Sans MT" pitchFamily="34" charset="0"/>
                <a:cs typeface="+mn-cs"/>
              </a:rPr>
              <a:t>, </a:t>
            </a:r>
            <a:r>
              <a:rPr lang="nl-NL" sz="1800" kern="0" dirty="0">
                <a:solidFill>
                  <a:srgbClr val="000080"/>
                </a:solidFill>
                <a:latin typeface="Gill Sans MT" pitchFamily="34" charset="0"/>
                <a:cs typeface="+mn-cs"/>
              </a:rPr>
              <a:t>spel in de stad. Onderdelen zijn gericht </a:t>
            </a:r>
            <a:r>
              <a:rPr lang="nl-NL" sz="1800" kern="0" dirty="0" smtClean="0">
                <a:solidFill>
                  <a:srgbClr val="000080"/>
                </a:solidFill>
                <a:latin typeface="Gill Sans MT" pitchFamily="34" charset="0"/>
                <a:cs typeface="+mn-cs"/>
              </a:rPr>
              <a:t>op </a:t>
            </a:r>
            <a:r>
              <a:rPr lang="nl-NL" sz="1800" kern="0" dirty="0">
                <a:solidFill>
                  <a:srgbClr val="000080"/>
                </a:solidFill>
                <a:latin typeface="Gill Sans MT" pitchFamily="34" charset="0"/>
                <a:cs typeface="+mn-cs"/>
              </a:rPr>
              <a:t>ontmoeting, inhoudelijke vorming en </a:t>
            </a:r>
            <a:r>
              <a:rPr lang="nl-NL" sz="1800" kern="0" dirty="0" smtClean="0">
                <a:solidFill>
                  <a:srgbClr val="000080"/>
                </a:solidFill>
                <a:latin typeface="Gill Sans MT" pitchFamily="34" charset="0"/>
                <a:cs typeface="+mn-cs"/>
              </a:rPr>
              <a:t>ontspanning.</a:t>
            </a:r>
            <a:endParaRPr lang="nl-NL" sz="2400" kern="0" dirty="0">
              <a:solidFill>
                <a:srgbClr val="000080"/>
              </a:solidFill>
              <a:latin typeface="Gill Sans MT" pitchFamily="34" charset="0"/>
              <a:cs typeface="+mn-cs"/>
            </a:endParaRPr>
          </a:p>
        </p:txBody>
      </p:sp>
      <p:pic>
        <p:nvPicPr>
          <p:cNvPr id="15" name="Picture 2"/>
          <p:cNvPicPr>
            <a:picLocks noChangeAspect="1" noChangeArrowheads="1"/>
          </p:cNvPicPr>
          <p:nvPr/>
        </p:nvPicPr>
        <p:blipFill rotWithShape="1">
          <a:blip r:embed="rId8" cstate="print">
            <a:extLst>
              <a:ext uri="{28A0092B-C50C-407E-A947-70E740481C1C}"/>
            </a:extLst>
          </a:blip>
          <a:srcRect l="2916" r="11183"/>
          <a:stretch/>
        </p:blipFill>
        <p:spPr bwMode="auto">
          <a:xfrm>
            <a:off x="7092916" y="2492896"/>
            <a:ext cx="1871572" cy="223224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pic>
        <p:nvPicPr>
          <p:cNvPr id="16" name="Picture 7" descr="Omslagfoto"/>
          <p:cNvPicPr>
            <a:picLocks noChangeAspect="1" noChangeArrowheads="1"/>
          </p:cNvPicPr>
          <p:nvPr/>
        </p:nvPicPr>
        <p:blipFill rotWithShape="1">
          <a:blip r:embed="rId9" cstate="print">
            <a:extLst>
              <a:ext uri="{28A0092B-C50C-407E-A947-70E740481C1C}"/>
            </a:extLst>
          </a:blip>
          <a:srcRect t="23382" r="2216" b="11292"/>
          <a:stretch/>
        </p:blipFill>
        <p:spPr bwMode="auto">
          <a:xfrm>
            <a:off x="3347864" y="5115205"/>
            <a:ext cx="3458172" cy="1537775"/>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pic>
        <p:nvPicPr>
          <p:cNvPr id="74761" name="Picture 5"/>
          <p:cNvPicPr>
            <a:picLocks noChangeAspect="1" noChangeArrowheads="1"/>
          </p:cNvPicPr>
          <p:nvPr/>
        </p:nvPicPr>
        <p:blipFill>
          <a:blip r:embed="rId10"/>
          <a:srcRect/>
          <a:stretch>
            <a:fillRect/>
          </a:stretch>
        </p:blipFill>
        <p:spPr bwMode="auto">
          <a:xfrm>
            <a:off x="7107238" y="4851400"/>
            <a:ext cx="1281112" cy="111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vecip.com/images/vaticaan%20st%20pieter.jpg"/>
          <p:cNvPicPr>
            <a:picLocks noChangeAspect="1" noChangeArrowheads="1"/>
          </p:cNvPicPr>
          <p:nvPr/>
        </p:nvPicPr>
        <p:blipFill>
          <a:blip r:embed="rId3" cstate="print">
            <a:extLst>
              <a:ext uri="{28A0092B-C50C-407E-A947-70E740481C1C}"/>
            </a:extLst>
          </a:blip>
          <a:srcRect/>
          <a:stretch>
            <a:fillRect/>
          </a:stretch>
        </p:blipFill>
        <p:spPr bwMode="auto">
          <a:xfrm rot="21144853">
            <a:off x="1688623" y="2240931"/>
            <a:ext cx="1666776" cy="1155115"/>
          </a:xfrm>
          <a:prstGeom prst="roundRect">
            <a:avLst>
              <a:gd name="adj" fmla="val 18859"/>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6802" name="Afbeelding 7"/>
          <p:cNvPicPr>
            <a:picLocks noChangeAspect="1"/>
          </p:cNvPicPr>
          <p:nvPr/>
        </p:nvPicPr>
        <p:blipFill>
          <a:blip r:embed="rId4"/>
          <a:srcRect/>
          <a:stretch>
            <a:fillRect/>
          </a:stretch>
        </p:blipFill>
        <p:spPr bwMode="auto">
          <a:xfrm>
            <a:off x="7259638" y="44450"/>
            <a:ext cx="1920875" cy="1409700"/>
          </a:xfrm>
          <a:prstGeom prst="rect">
            <a:avLst/>
          </a:prstGeom>
          <a:noFill/>
          <a:ln w="9525">
            <a:noFill/>
            <a:miter lim="800000"/>
            <a:headEnd/>
            <a:tailEnd/>
          </a:ln>
        </p:spPr>
      </p:pic>
      <p:pic>
        <p:nvPicPr>
          <p:cNvPr id="76803" name="Afbeelding 11"/>
          <p:cNvPicPr>
            <a:picLocks noChangeAspect="1"/>
          </p:cNvPicPr>
          <p:nvPr/>
        </p:nvPicPr>
        <p:blipFill>
          <a:blip r:embed="rId5"/>
          <a:srcRect/>
          <a:stretch>
            <a:fillRect/>
          </a:stretch>
        </p:blipFill>
        <p:spPr bwMode="auto">
          <a:xfrm>
            <a:off x="7308850" y="6296025"/>
            <a:ext cx="984250" cy="373063"/>
          </a:xfrm>
          <a:prstGeom prst="rect">
            <a:avLst/>
          </a:prstGeom>
          <a:noFill/>
          <a:ln w="9525">
            <a:noFill/>
            <a:miter lim="800000"/>
            <a:headEnd/>
            <a:tailEnd/>
          </a:ln>
        </p:spPr>
      </p:pic>
      <p:pic>
        <p:nvPicPr>
          <p:cNvPr id="76804" name="Afbeelding 1"/>
          <p:cNvPicPr>
            <a:picLocks noChangeAspect="1"/>
          </p:cNvPicPr>
          <p:nvPr/>
        </p:nvPicPr>
        <p:blipFill>
          <a:blip r:embed="rId6"/>
          <a:srcRect l="8414" r="57426"/>
          <a:stretch>
            <a:fillRect/>
          </a:stretch>
        </p:blipFill>
        <p:spPr bwMode="auto">
          <a:xfrm>
            <a:off x="-36513" y="0"/>
            <a:ext cx="1655763" cy="6858000"/>
          </a:xfrm>
          <a:prstGeom prst="rect">
            <a:avLst/>
          </a:prstGeom>
          <a:noFill/>
          <a:ln w="9525">
            <a:noFill/>
            <a:miter lim="800000"/>
            <a:headEnd/>
            <a:tailEnd/>
          </a:ln>
        </p:spPr>
      </p:pic>
      <p:pic>
        <p:nvPicPr>
          <p:cNvPr id="76805" name="Picture 6" descr="Banner bisdom Haarlem-Amsterdam"/>
          <p:cNvPicPr>
            <a:picLocks noChangeAspect="1" noChangeArrowheads="1"/>
          </p:cNvPicPr>
          <p:nvPr/>
        </p:nvPicPr>
        <p:blipFill>
          <a:blip r:embed="rId7"/>
          <a:srcRect/>
          <a:stretch>
            <a:fillRect/>
          </a:stretch>
        </p:blipFill>
        <p:spPr bwMode="auto">
          <a:xfrm>
            <a:off x="8316913" y="6251575"/>
            <a:ext cx="592137" cy="490538"/>
          </a:xfrm>
          <a:prstGeom prst="rect">
            <a:avLst/>
          </a:prstGeom>
          <a:noFill/>
          <a:ln w="9525">
            <a:noFill/>
            <a:miter lim="800000"/>
            <a:headEnd/>
            <a:tailEnd/>
          </a:ln>
        </p:spPr>
      </p:pic>
      <p:pic>
        <p:nvPicPr>
          <p:cNvPr id="1026" name="Picture 2" descr="http://nuke.ideandoroma.com/Portals/0/SCAVI.bmp"/>
          <p:cNvPicPr>
            <a:picLocks noChangeAspect="1" noChangeArrowheads="1"/>
          </p:cNvPicPr>
          <p:nvPr/>
        </p:nvPicPr>
        <p:blipFill>
          <a:blip r:embed="rId8">
            <a:extLst>
              <a:ext uri="{28A0092B-C50C-407E-A947-70E740481C1C}"/>
            </a:extLst>
          </a:blip>
          <a:srcRect/>
          <a:stretch>
            <a:fillRect/>
          </a:stretch>
        </p:blipFill>
        <p:spPr bwMode="auto">
          <a:xfrm>
            <a:off x="2915816" y="2891391"/>
            <a:ext cx="4968552" cy="3312368"/>
          </a:xfrm>
          <a:prstGeom prst="roundRect">
            <a:avLst>
              <a:gd name="adj" fmla="val 8853"/>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Rechthoek 3"/>
          <p:cNvSpPr/>
          <p:nvPr/>
        </p:nvSpPr>
        <p:spPr>
          <a:xfrm>
            <a:off x="1835150" y="836613"/>
            <a:ext cx="7034213" cy="1323975"/>
          </a:xfrm>
          <a:prstGeom prst="rect">
            <a:avLst/>
          </a:prstGeom>
        </p:spPr>
        <p:txBody>
          <a:bodyPr>
            <a:spAutoFit/>
          </a:bodyPr>
          <a:lstStyle/>
          <a:p>
            <a:pPr fontAlgn="auto">
              <a:spcBef>
                <a:spcPts val="0"/>
              </a:spcBef>
              <a:spcAft>
                <a:spcPts val="0"/>
              </a:spcAft>
              <a:defRPr/>
            </a:pPr>
            <a:r>
              <a:rPr lang="nl-NL" sz="4400" b="1" kern="0" dirty="0">
                <a:solidFill>
                  <a:srgbClr val="EAB200"/>
                </a:solidFill>
                <a:latin typeface="Gill Sans MT" pitchFamily="34" charset="0"/>
                <a:cs typeface="+mn-cs"/>
              </a:rPr>
              <a:t>Programma: </a:t>
            </a:r>
          </a:p>
          <a:p>
            <a:pPr fontAlgn="auto">
              <a:spcBef>
                <a:spcPts val="0"/>
              </a:spcBef>
              <a:spcAft>
                <a:spcPts val="0"/>
              </a:spcAft>
              <a:defRPr/>
            </a:pPr>
            <a:r>
              <a:rPr lang="nl-NL" sz="3600" b="1" kern="0" dirty="0">
                <a:solidFill>
                  <a:srgbClr val="EAB200"/>
                </a:solidFill>
                <a:latin typeface="Gill Sans MT" pitchFamily="34" charset="0"/>
                <a:cs typeface="+mn-cs"/>
              </a:rPr>
              <a:t>Tiener- en jongerenprogramma</a:t>
            </a:r>
          </a:p>
        </p:txBody>
      </p:sp>
      <p:sp>
        <p:nvSpPr>
          <p:cNvPr id="5" name="Rechthoek 4"/>
          <p:cNvSpPr/>
          <p:nvPr/>
        </p:nvSpPr>
        <p:spPr>
          <a:xfrm>
            <a:off x="3851275" y="2276475"/>
            <a:ext cx="642938" cy="369888"/>
          </a:xfrm>
          <a:prstGeom prst="rect">
            <a:avLst/>
          </a:prstGeom>
        </p:spPr>
        <p:txBody>
          <a:bodyPr wrap="none">
            <a:spAutoFit/>
          </a:bodyPr>
          <a:lstStyle/>
          <a:p>
            <a:pPr fontAlgn="auto">
              <a:spcBef>
                <a:spcPts val="0"/>
              </a:spcBef>
              <a:spcAft>
                <a:spcPts val="0"/>
              </a:spcAft>
              <a:defRPr/>
            </a:pPr>
            <a:r>
              <a:rPr lang="nl-NL" kern="0" dirty="0" err="1">
                <a:solidFill>
                  <a:srgbClr val="000080"/>
                </a:solidFill>
                <a:latin typeface="Gill Sans MT" pitchFamily="34" charset="0"/>
                <a:cs typeface="+mn-cs"/>
              </a:rPr>
              <a:t>Scavi</a:t>
            </a:r>
            <a:endParaRPr lang="nl-NL" dirty="0">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pic>
        <p:nvPicPr>
          <p:cNvPr id="78850"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78851"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78852"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4" name="Rechthoek 3"/>
          <p:cNvSpPr/>
          <p:nvPr/>
        </p:nvSpPr>
        <p:spPr>
          <a:xfrm>
            <a:off x="1858963" y="931863"/>
            <a:ext cx="7034212" cy="1201737"/>
          </a:xfrm>
          <a:prstGeom prst="rect">
            <a:avLst/>
          </a:prstGeom>
        </p:spPr>
        <p:txBody>
          <a:bodyPr>
            <a:spAutoFit/>
          </a:bodyPr>
          <a:lstStyle/>
          <a:p>
            <a:pPr fontAlgn="auto">
              <a:spcBef>
                <a:spcPts val="0"/>
              </a:spcBef>
              <a:spcAft>
                <a:spcPts val="0"/>
              </a:spcAft>
              <a:defRPr/>
            </a:pPr>
            <a:r>
              <a:rPr lang="nl-NL" sz="3600" b="1" kern="0" dirty="0">
                <a:solidFill>
                  <a:srgbClr val="EAB200"/>
                </a:solidFill>
                <a:latin typeface="Gill Sans MT" pitchFamily="34" charset="0"/>
                <a:cs typeface="+mn-cs"/>
              </a:rPr>
              <a:t>Belangrijke ontmoetings- </a:t>
            </a:r>
          </a:p>
          <a:p>
            <a:pPr fontAlgn="auto">
              <a:spcBef>
                <a:spcPts val="0"/>
              </a:spcBef>
              <a:spcAft>
                <a:spcPts val="0"/>
              </a:spcAft>
              <a:defRPr/>
            </a:pPr>
            <a:r>
              <a:rPr lang="nl-NL" sz="3600" b="1" kern="0" dirty="0">
                <a:solidFill>
                  <a:srgbClr val="EAB200"/>
                </a:solidFill>
                <a:latin typeface="Gill Sans MT" pitchFamily="34" charset="0"/>
                <a:cs typeface="+mn-cs"/>
              </a:rPr>
              <a:t>en informatiedagen: </a:t>
            </a:r>
          </a:p>
        </p:txBody>
      </p:sp>
      <p:sp>
        <p:nvSpPr>
          <p:cNvPr id="11" name="Rectangle 5"/>
          <p:cNvSpPr txBox="1">
            <a:spLocks noChangeArrowheads="1"/>
          </p:cNvSpPr>
          <p:nvPr/>
        </p:nvSpPr>
        <p:spPr bwMode="auto">
          <a:xfrm>
            <a:off x="1476375" y="2420938"/>
            <a:ext cx="5832475" cy="4062412"/>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7"/>
              </a:buBlip>
              <a:defRPr/>
            </a:pPr>
            <a:r>
              <a:rPr lang="nl-NL" sz="2400" kern="0" dirty="0" smtClean="0">
                <a:solidFill>
                  <a:srgbClr val="000080"/>
                </a:solidFill>
                <a:latin typeface="Gill Sans MT" pitchFamily="34" charset="0"/>
                <a:cs typeface="+mn-cs"/>
              </a:rPr>
              <a:t>Jaaropening Jongerenplatform </a:t>
            </a:r>
          </a:p>
          <a:p>
            <a:pPr marL="457200" lvl="1" indent="0" eaLnBrk="1" hangingPunct="1">
              <a:buFontTx/>
              <a:buNone/>
              <a:defRPr/>
            </a:pPr>
            <a:r>
              <a:rPr lang="nl-NL" sz="2400" kern="0" dirty="0" smtClean="0">
                <a:solidFill>
                  <a:srgbClr val="000080"/>
                </a:solidFill>
                <a:latin typeface="Gill Sans MT" pitchFamily="34" charset="0"/>
                <a:cs typeface="+mn-cs"/>
              </a:rPr>
              <a:t>	17 oktober – Duivendrecht</a:t>
            </a:r>
          </a:p>
          <a:p>
            <a:pPr lvl="1" eaLnBrk="1" hangingPunct="1">
              <a:buFontTx/>
              <a:buBlip>
                <a:blip r:embed="rId7"/>
              </a:buBlip>
              <a:defRPr/>
            </a:pPr>
            <a:r>
              <a:rPr lang="nl-NL" sz="2400" kern="0" dirty="0">
                <a:solidFill>
                  <a:srgbClr val="000080"/>
                </a:solidFill>
                <a:latin typeface="Gill Sans MT" pitchFamily="34" charset="0"/>
                <a:cs typeface="+mn-cs"/>
              </a:rPr>
              <a:t>Kerstfeest </a:t>
            </a:r>
          </a:p>
          <a:p>
            <a:pPr marL="457200" lvl="1" indent="0" eaLnBrk="1" hangingPunct="1">
              <a:buFontTx/>
              <a:buNone/>
              <a:defRPr/>
            </a:pPr>
            <a:r>
              <a:rPr lang="nl-NL" sz="2400" kern="0" dirty="0">
                <a:solidFill>
                  <a:srgbClr val="000080"/>
                </a:solidFill>
                <a:latin typeface="Gill Sans MT" pitchFamily="34" charset="0"/>
                <a:cs typeface="+mn-cs"/>
              </a:rPr>
              <a:t>	14 december </a:t>
            </a:r>
            <a:r>
              <a:rPr lang="nl-NL" sz="2400" kern="0" dirty="0" smtClean="0">
                <a:solidFill>
                  <a:srgbClr val="000080"/>
                </a:solidFill>
                <a:latin typeface="Gill Sans MT" pitchFamily="34" charset="0"/>
                <a:cs typeface="+mn-cs"/>
              </a:rPr>
              <a:t> - ?</a:t>
            </a:r>
          </a:p>
          <a:p>
            <a:pPr lvl="1" eaLnBrk="1" hangingPunct="1">
              <a:buFontTx/>
              <a:buBlip>
                <a:blip r:embed="rId7"/>
              </a:buBlip>
              <a:defRPr/>
            </a:pPr>
            <a:r>
              <a:rPr lang="nl-NL" sz="2400" kern="0" dirty="0" err="1" smtClean="0">
                <a:solidFill>
                  <a:srgbClr val="000080"/>
                </a:solidFill>
                <a:latin typeface="Gill Sans MT" pitchFamily="34" charset="0"/>
                <a:cs typeface="+mn-cs"/>
              </a:rPr>
              <a:t>Impulsdag</a:t>
            </a:r>
            <a:r>
              <a:rPr lang="nl-NL" sz="2400" kern="0" dirty="0" smtClean="0">
                <a:solidFill>
                  <a:srgbClr val="000080"/>
                </a:solidFill>
                <a:latin typeface="Gill Sans MT" pitchFamily="34" charset="0"/>
                <a:cs typeface="+mn-cs"/>
              </a:rPr>
              <a:t> Geloofsopbouw </a:t>
            </a:r>
          </a:p>
          <a:p>
            <a:pPr marL="457200" lvl="1" indent="0" eaLnBrk="1" hangingPunct="1">
              <a:buFontTx/>
              <a:buNone/>
              <a:defRPr/>
            </a:pPr>
            <a:r>
              <a:rPr lang="nl-NL" sz="2400" kern="0" dirty="0">
                <a:solidFill>
                  <a:srgbClr val="000080"/>
                </a:solidFill>
                <a:latin typeface="Gill Sans MT" pitchFamily="34" charset="0"/>
                <a:cs typeface="+mn-cs"/>
              </a:rPr>
              <a:t>	</a:t>
            </a:r>
            <a:r>
              <a:rPr lang="nl-NL" sz="2400" kern="0" dirty="0" smtClean="0">
                <a:solidFill>
                  <a:srgbClr val="000080"/>
                </a:solidFill>
                <a:latin typeface="Gill Sans MT" pitchFamily="34" charset="0"/>
                <a:cs typeface="+mn-cs"/>
              </a:rPr>
              <a:t>17 januari – Heiloo</a:t>
            </a:r>
          </a:p>
          <a:p>
            <a:pPr marL="457200" lvl="1" indent="0" eaLnBrk="1" hangingPunct="1">
              <a:buFontTx/>
              <a:buNone/>
              <a:defRPr/>
            </a:pPr>
            <a:endParaRPr lang="nl-NL" sz="2400" kern="0" dirty="0">
              <a:solidFill>
                <a:srgbClr val="000080"/>
              </a:solidFill>
              <a:latin typeface="Gill Sans MT" pitchFamily="34" charset="0"/>
              <a:cs typeface="+mn-cs"/>
            </a:endParaRPr>
          </a:p>
        </p:txBody>
      </p:sp>
      <p:pic>
        <p:nvPicPr>
          <p:cNvPr id="3" name="Picture 2" descr="N:\Jongerenpastoraat\Bisdombedevaart\Jongerenprogramma\Foto's en filmpjes voorreis jul'14\Rome\DSC_0676.JPG"/>
          <p:cNvPicPr>
            <a:picLocks noChangeAspect="1" noChangeArrowheads="1"/>
          </p:cNvPicPr>
          <p:nvPr/>
        </p:nvPicPr>
        <p:blipFill rotWithShape="1">
          <a:blip r:embed="rId8" cstate="screen">
            <a:extLst>
              <a:ext uri="{28A0092B-C50C-407E-A947-70E740481C1C}"/>
            </a:extLst>
          </a:blip>
          <a:srcRect l="5179" t="17305" r="21874"/>
          <a:stretch/>
        </p:blipFill>
        <p:spPr bwMode="auto">
          <a:xfrm>
            <a:off x="5637403" y="3390614"/>
            <a:ext cx="3392458" cy="2554220"/>
          </a:xfrm>
          <a:prstGeom prst="roundRect">
            <a:avLst>
              <a:gd name="adj" fmla="val 10134"/>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 gezinnen</a:t>
            </a:r>
            <a:endParaRPr lang="nl-NL" sz="1600" b="1" kern="0" dirty="0" smtClean="0">
              <a:solidFill>
                <a:srgbClr val="EAB200"/>
              </a:solidFill>
              <a:latin typeface="Gill Sans MT" pitchFamily="34" charset="0"/>
            </a:endParaRPr>
          </a:p>
        </p:txBody>
      </p:sp>
      <p:pic>
        <p:nvPicPr>
          <p:cNvPr id="80899"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80900"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80901"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b="1" kern="0" dirty="0" smtClean="0">
                <a:solidFill>
                  <a:srgbClr val="000080"/>
                </a:solidFill>
                <a:latin typeface="Gill Sans MT" pitchFamily="34" charset="0"/>
                <a:cs typeface="+mn-cs"/>
              </a:rPr>
              <a:t>Gezinnen</a:t>
            </a:r>
            <a:endParaRPr lang="nl-NL" sz="2400" kern="0" dirty="0" smtClean="0">
              <a:solidFill>
                <a:srgbClr val="000080"/>
              </a:solidFill>
              <a:latin typeface="Gill Sans MT" pitchFamily="34" charset="0"/>
              <a:cs typeface="+mn-cs"/>
            </a:endParaRPr>
          </a:p>
          <a:p>
            <a:pPr lvl="1" eaLnBrk="1" hangingPunct="1">
              <a:buFontTx/>
              <a:buBlip>
                <a:blip r:embed="rId7"/>
              </a:buBlip>
              <a:defRPr/>
            </a:pPr>
            <a:r>
              <a:rPr lang="nl-NL" sz="2400" kern="0" dirty="0" smtClean="0">
                <a:solidFill>
                  <a:srgbClr val="000080"/>
                </a:solidFill>
                <a:latin typeface="Gill Sans MT" pitchFamily="34" charset="0"/>
                <a:cs typeface="+mn-cs"/>
              </a:rPr>
              <a:t>Deels eigen programma </a:t>
            </a:r>
            <a:r>
              <a:rPr lang="nl-NL" sz="2000" kern="0" dirty="0" smtClean="0">
                <a:solidFill>
                  <a:srgbClr val="000080"/>
                </a:solidFill>
                <a:latin typeface="Gill Sans MT" pitchFamily="34" charset="0"/>
                <a:cs typeface="+mn-cs"/>
              </a:rPr>
              <a:t>(o.l.v</a:t>
            </a:r>
            <a:r>
              <a:rPr lang="nl-NL" sz="2000" kern="0" dirty="0">
                <a:solidFill>
                  <a:srgbClr val="000080"/>
                </a:solidFill>
                <a:latin typeface="Gill Sans MT" pitchFamily="34" charset="0"/>
                <a:cs typeface="+mn-cs"/>
              </a:rPr>
              <a:t>. Mirjam Spruit (medewerker Catechese) en Edwin </a:t>
            </a:r>
            <a:r>
              <a:rPr lang="nl-NL" sz="2000" kern="0" dirty="0" smtClean="0">
                <a:solidFill>
                  <a:srgbClr val="000080"/>
                </a:solidFill>
                <a:latin typeface="Gill Sans MT" pitchFamily="34" charset="0"/>
                <a:cs typeface="+mn-cs"/>
              </a:rPr>
              <a:t>Groot</a:t>
            </a:r>
            <a:endParaRPr lang="nl-NL" sz="2400" kern="0" dirty="0" smtClean="0">
              <a:solidFill>
                <a:srgbClr val="000080"/>
              </a:solidFill>
              <a:latin typeface="Gill Sans MT" pitchFamily="34" charset="0"/>
              <a:cs typeface="+mn-cs"/>
            </a:endParaRPr>
          </a:p>
          <a:p>
            <a:pPr lvl="1" eaLnBrk="1" hangingPunct="1">
              <a:buFontTx/>
              <a:buBlip>
                <a:blip r:embed="rId7"/>
              </a:buBlip>
              <a:defRPr/>
            </a:pPr>
            <a:endParaRPr lang="nl-NL" sz="2400" kern="0" dirty="0" smtClean="0">
              <a:solidFill>
                <a:srgbClr val="000080"/>
              </a:solidFill>
              <a:latin typeface="Gill Sans MT" pitchFamily="34" charset="0"/>
              <a:cs typeface="+mn-cs"/>
            </a:endParaRPr>
          </a:p>
          <a:p>
            <a:pPr lvl="1" eaLnBrk="1" hangingPunct="1">
              <a:buFontTx/>
              <a:buBlip>
                <a:blip r:embed="rId7"/>
              </a:buBlip>
              <a:defRPr/>
            </a:pPr>
            <a:r>
              <a:rPr lang="nl-NL" sz="2400" kern="0" dirty="0" smtClean="0">
                <a:solidFill>
                  <a:srgbClr val="000080"/>
                </a:solidFill>
                <a:latin typeface="Gill Sans MT" pitchFamily="34" charset="0"/>
                <a:cs typeface="+mn-cs"/>
              </a:rPr>
              <a:t>Met je gezin naar Rome: een unieke ervaring!</a:t>
            </a:r>
          </a:p>
          <a:p>
            <a:pPr lvl="1" eaLnBrk="1" hangingPunct="1">
              <a:buFontTx/>
              <a:buBlip>
                <a:blip r:embed="rId7"/>
              </a:buBlip>
              <a:defRPr/>
            </a:pPr>
            <a:r>
              <a:rPr lang="nl-NL" sz="2400" kern="0" dirty="0" smtClean="0">
                <a:solidFill>
                  <a:srgbClr val="000080"/>
                </a:solidFill>
                <a:latin typeface="Gill Sans MT" pitchFamily="34" charset="0"/>
                <a:cs typeface="+mn-cs"/>
              </a:rPr>
              <a:t>Samen Rome ontdekken, </a:t>
            </a:r>
            <a:br>
              <a:rPr lang="nl-NL" sz="2400" kern="0" dirty="0" smtClean="0">
                <a:solidFill>
                  <a:srgbClr val="000080"/>
                </a:solidFill>
                <a:latin typeface="Gill Sans MT" pitchFamily="34" charset="0"/>
                <a:cs typeface="+mn-cs"/>
              </a:rPr>
            </a:br>
            <a:r>
              <a:rPr lang="nl-NL" sz="2400" kern="0" dirty="0" smtClean="0">
                <a:solidFill>
                  <a:srgbClr val="000080"/>
                </a:solidFill>
                <a:latin typeface="Gill Sans MT" pitchFamily="34" charset="0"/>
                <a:cs typeface="+mn-cs"/>
              </a:rPr>
              <a:t>andere(n) (gezinnen) </a:t>
            </a:r>
            <a:br>
              <a:rPr lang="nl-NL" sz="2400" kern="0" dirty="0" smtClean="0">
                <a:solidFill>
                  <a:srgbClr val="000080"/>
                </a:solidFill>
                <a:latin typeface="Gill Sans MT" pitchFamily="34" charset="0"/>
                <a:cs typeface="+mn-cs"/>
              </a:rPr>
            </a:br>
            <a:r>
              <a:rPr lang="nl-NL" sz="2400" kern="0" dirty="0" smtClean="0">
                <a:solidFill>
                  <a:srgbClr val="000080"/>
                </a:solidFill>
                <a:latin typeface="Gill Sans MT" pitchFamily="34" charset="0"/>
                <a:cs typeface="+mn-cs"/>
              </a:rPr>
              <a:t>ontmoeten </a:t>
            </a:r>
            <a:br>
              <a:rPr lang="nl-NL" sz="2400" kern="0" dirty="0" smtClean="0">
                <a:solidFill>
                  <a:srgbClr val="000080"/>
                </a:solidFill>
                <a:latin typeface="Gill Sans MT" pitchFamily="34" charset="0"/>
                <a:cs typeface="+mn-cs"/>
              </a:rPr>
            </a:br>
            <a:r>
              <a:rPr lang="nl-NL" sz="2400" kern="0" dirty="0" smtClean="0">
                <a:solidFill>
                  <a:srgbClr val="000080"/>
                </a:solidFill>
                <a:latin typeface="Gill Sans MT" pitchFamily="34" charset="0"/>
                <a:cs typeface="+mn-cs"/>
              </a:rPr>
              <a:t>en het geloof beleven</a:t>
            </a:r>
          </a:p>
        </p:txBody>
      </p:sp>
      <p:pic>
        <p:nvPicPr>
          <p:cNvPr id="80903" name="Picture 4" descr="https://encrypted-tbn2.gstatic.com/images?q=tbn:ANd9GcTT86SPjbe1qiusjmUi7ID3G_mSRMPvHTC2AwILyaCknUonTQSI"/>
          <p:cNvPicPr>
            <a:picLocks noChangeAspect="1" noChangeArrowheads="1"/>
          </p:cNvPicPr>
          <p:nvPr/>
        </p:nvPicPr>
        <p:blipFill>
          <a:blip r:embed="rId8"/>
          <a:srcRect/>
          <a:stretch>
            <a:fillRect/>
          </a:stretch>
        </p:blipFill>
        <p:spPr bwMode="auto">
          <a:xfrm>
            <a:off x="5738813" y="4076700"/>
            <a:ext cx="3041650" cy="197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 gezinnen</a:t>
            </a:r>
            <a:endParaRPr lang="nl-NL" sz="1600" b="1" kern="0" dirty="0" smtClean="0">
              <a:solidFill>
                <a:srgbClr val="EAB200"/>
              </a:solidFill>
              <a:latin typeface="Gill Sans MT" pitchFamily="34" charset="0"/>
            </a:endParaRPr>
          </a:p>
        </p:txBody>
      </p:sp>
      <p:pic>
        <p:nvPicPr>
          <p:cNvPr id="82947"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82948"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82949"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b="1" kern="0" dirty="0" smtClean="0">
                <a:solidFill>
                  <a:srgbClr val="000080"/>
                </a:solidFill>
                <a:latin typeface="Gill Sans MT" pitchFamily="34" charset="0"/>
                <a:cs typeface="+mn-cs"/>
              </a:rPr>
              <a:t>Gezinnen</a:t>
            </a:r>
            <a:endParaRPr lang="nl-NL" sz="2400" kern="0" dirty="0" smtClean="0">
              <a:solidFill>
                <a:srgbClr val="000080"/>
              </a:solidFill>
              <a:latin typeface="Gill Sans MT" pitchFamily="34" charset="0"/>
              <a:cs typeface="+mn-cs"/>
            </a:endParaRPr>
          </a:p>
          <a:p>
            <a:pPr lvl="1" eaLnBrk="1" hangingPunct="1">
              <a:buFontTx/>
              <a:buBlip>
                <a:blip r:embed="rId7"/>
              </a:buBlip>
              <a:defRPr/>
            </a:pPr>
            <a:endParaRPr lang="nl-NL" sz="2400" kern="0" dirty="0" smtClean="0">
              <a:solidFill>
                <a:srgbClr val="000080"/>
              </a:solidFill>
              <a:latin typeface="Gill Sans MT" pitchFamily="34" charset="0"/>
              <a:cs typeface="+mn-cs"/>
            </a:endParaRPr>
          </a:p>
          <a:p>
            <a:pPr lvl="1" eaLnBrk="1" hangingPunct="1">
              <a:buFontTx/>
              <a:buBlip>
                <a:blip r:embed="rId7"/>
              </a:buBlip>
              <a:defRPr/>
            </a:pPr>
            <a:r>
              <a:rPr lang="nl-NL" sz="2400" kern="0" dirty="0">
                <a:solidFill>
                  <a:srgbClr val="000080"/>
                </a:solidFill>
                <a:latin typeface="Gill Sans MT" pitchFamily="34" charset="0"/>
                <a:cs typeface="+mn-cs"/>
              </a:rPr>
              <a:t>Sport en spel voor de kinderen, </a:t>
            </a:r>
            <a:r>
              <a:rPr lang="nl-NL" sz="2400" kern="0" dirty="0" smtClean="0">
                <a:solidFill>
                  <a:srgbClr val="000080"/>
                </a:solidFill>
                <a:latin typeface="Gill Sans MT" pitchFamily="34" charset="0"/>
                <a:cs typeface="+mn-cs"/>
              </a:rPr>
              <a:t/>
            </a:r>
            <a:br>
              <a:rPr lang="nl-NL" sz="2400" kern="0" dirty="0" smtClean="0">
                <a:solidFill>
                  <a:srgbClr val="000080"/>
                </a:solidFill>
                <a:latin typeface="Gill Sans MT" pitchFamily="34" charset="0"/>
                <a:cs typeface="+mn-cs"/>
              </a:rPr>
            </a:br>
            <a:r>
              <a:rPr lang="nl-NL" sz="2400" kern="0" dirty="0" smtClean="0">
                <a:solidFill>
                  <a:srgbClr val="000080"/>
                </a:solidFill>
                <a:latin typeface="Gill Sans MT" pitchFamily="34" charset="0"/>
                <a:cs typeface="+mn-cs"/>
              </a:rPr>
              <a:t>o.a</a:t>
            </a:r>
            <a:r>
              <a:rPr lang="nl-NL" sz="2400" kern="0" dirty="0">
                <a:solidFill>
                  <a:srgbClr val="000080"/>
                </a:solidFill>
                <a:latin typeface="Gill Sans MT" pitchFamily="34" charset="0"/>
                <a:cs typeface="+mn-cs"/>
              </a:rPr>
              <a:t>. Villa </a:t>
            </a:r>
            <a:r>
              <a:rPr lang="nl-NL" sz="2400" kern="0" dirty="0" err="1">
                <a:solidFill>
                  <a:srgbClr val="000080"/>
                </a:solidFill>
                <a:latin typeface="Gill Sans MT" pitchFamily="34" charset="0"/>
                <a:cs typeface="+mn-cs"/>
              </a:rPr>
              <a:t>Borghese</a:t>
            </a:r>
            <a:endParaRPr lang="nl-NL" sz="2400" kern="0" dirty="0">
              <a:solidFill>
                <a:srgbClr val="000080"/>
              </a:solidFill>
              <a:latin typeface="Gill Sans MT" pitchFamily="34" charset="0"/>
              <a:cs typeface="+mn-cs"/>
            </a:endParaRPr>
          </a:p>
          <a:p>
            <a:pPr lvl="1" eaLnBrk="1" hangingPunct="1">
              <a:buFontTx/>
              <a:buBlip>
                <a:blip r:embed="rId7"/>
              </a:buBlip>
              <a:defRPr/>
            </a:pPr>
            <a:r>
              <a:rPr lang="nl-NL" sz="2400" kern="0" dirty="0">
                <a:solidFill>
                  <a:srgbClr val="000080"/>
                </a:solidFill>
                <a:latin typeface="Gill Sans MT" pitchFamily="34" charset="0"/>
                <a:cs typeface="+mn-cs"/>
              </a:rPr>
              <a:t>Gelegenheid om andere ouders te ontmoeten</a:t>
            </a:r>
          </a:p>
          <a:p>
            <a:pPr lvl="1" eaLnBrk="1" hangingPunct="1">
              <a:buFontTx/>
              <a:buBlip>
                <a:blip r:embed="rId7"/>
              </a:buBlip>
              <a:defRPr/>
            </a:pPr>
            <a:r>
              <a:rPr lang="nl-NL" sz="2400" kern="0" dirty="0">
                <a:solidFill>
                  <a:srgbClr val="000080"/>
                </a:solidFill>
                <a:latin typeface="Gill Sans MT" pitchFamily="34" charset="0"/>
                <a:cs typeface="+mn-cs"/>
              </a:rPr>
              <a:t>Crèche en kinderwoorddienst tijdens de grote vieringen (behalve in de Sint Pieter)</a:t>
            </a:r>
          </a:p>
          <a:p>
            <a:pPr lvl="1" eaLnBrk="1" hangingPunct="1">
              <a:buFontTx/>
              <a:buBlip>
                <a:blip r:embed="rId7"/>
              </a:buBlip>
              <a:defRPr/>
            </a:pPr>
            <a:r>
              <a:rPr lang="nl-NL" sz="2400" kern="0" dirty="0">
                <a:solidFill>
                  <a:srgbClr val="000080"/>
                </a:solidFill>
                <a:latin typeface="Gill Sans MT" pitchFamily="34" charset="0"/>
                <a:cs typeface="+mn-cs"/>
              </a:rPr>
              <a:t>In overleg met ouders: aanbod van achterwacht in hotel of oppas tijdens de avond</a:t>
            </a:r>
          </a:p>
          <a:p>
            <a:pPr lvl="1" eaLnBrk="1" hangingPunct="1">
              <a:buFontTx/>
              <a:buBlip>
                <a:blip r:embed="rId7"/>
              </a:buBlip>
              <a:defRPr/>
            </a:pPr>
            <a:r>
              <a:rPr lang="nl-NL" sz="2400" kern="0" dirty="0">
                <a:solidFill>
                  <a:srgbClr val="000080"/>
                </a:solidFill>
                <a:latin typeface="Gill Sans MT" pitchFamily="34" charset="0"/>
                <a:cs typeface="+mn-cs"/>
              </a:rPr>
              <a:t>Programma boekje over Rome voor </a:t>
            </a:r>
            <a:r>
              <a:rPr lang="nl-NL" sz="2400" kern="0" dirty="0" smtClean="0">
                <a:solidFill>
                  <a:srgbClr val="000080"/>
                </a:solidFill>
                <a:latin typeface="Gill Sans MT" pitchFamily="34" charset="0"/>
                <a:cs typeface="+mn-cs"/>
              </a:rPr>
              <a:t>kinderen</a:t>
            </a:r>
            <a:r>
              <a:rPr lang="nl-NL" sz="2400" kern="0" dirty="0">
                <a:solidFill>
                  <a:srgbClr val="000080"/>
                </a:solidFill>
                <a:latin typeface="Gill Sans MT" pitchFamily="34" charset="0"/>
                <a:cs typeface="+mn-cs"/>
              </a:rPr>
              <a:t/>
            </a:r>
            <a:br>
              <a:rPr lang="nl-NL" sz="2400" kern="0" dirty="0">
                <a:solidFill>
                  <a:srgbClr val="000080"/>
                </a:solidFill>
                <a:latin typeface="Gill Sans MT" pitchFamily="34" charset="0"/>
                <a:cs typeface="+mn-cs"/>
              </a:rPr>
            </a:br>
            <a:endParaRPr lang="nl-NL" sz="2400" kern="0" dirty="0">
              <a:solidFill>
                <a:srgbClr val="000080"/>
              </a:solidFill>
              <a:latin typeface="Gill Sans MT" pitchFamily="34" charset="0"/>
              <a:cs typeface="+mn-cs"/>
            </a:endParaRPr>
          </a:p>
          <a:p>
            <a:pPr lvl="1" eaLnBrk="1" hangingPunct="1">
              <a:buFontTx/>
              <a:buBlip>
                <a:blip r:embed="rId7"/>
              </a:buBlip>
              <a:defRPr/>
            </a:pPr>
            <a:endParaRPr lang="nl-NL" sz="2400" kern="0" dirty="0">
              <a:solidFill>
                <a:srgbClr val="000080"/>
              </a:solidFill>
              <a:latin typeface="Gill Sans MT" pitchFamily="34" charset="0"/>
              <a:cs typeface="+mn-cs"/>
            </a:endParaRPr>
          </a:p>
          <a:p>
            <a:pPr lvl="1" eaLnBrk="1" hangingPunct="1">
              <a:buFontTx/>
              <a:buBlip>
                <a:blip r:embed="rId7"/>
              </a:buBlip>
              <a:defRPr/>
            </a:pPr>
            <a:endParaRPr lang="nl-NL" sz="2400" kern="0" dirty="0">
              <a:solidFill>
                <a:srgbClr val="000080"/>
              </a:solidFill>
              <a:latin typeface="Gill Sans MT" pitchFamily="34" charset="0"/>
              <a:cs typeface="+mn-cs"/>
            </a:endParaRPr>
          </a:p>
          <a:p>
            <a:pPr lvl="1" eaLnBrk="1" hangingPunct="1">
              <a:buFontTx/>
              <a:buBlip>
                <a:blip r:embed="rId7"/>
              </a:buBlip>
              <a:defRPr/>
            </a:pPr>
            <a:endParaRPr lang="nl-NL" sz="2400" kern="0" dirty="0" smtClean="0">
              <a:solidFill>
                <a:srgbClr val="000080"/>
              </a:solidFill>
              <a:latin typeface="Gill Sans MT" pitchFamily="34" charset="0"/>
              <a:cs typeface="+mn-cs"/>
            </a:endParaRPr>
          </a:p>
          <a:p>
            <a:pPr lvl="1" eaLnBrk="1" hangingPunct="1">
              <a:buFontTx/>
              <a:buBlip>
                <a:blip r:embed="rId7"/>
              </a:buBlip>
              <a:defRPr/>
            </a:pPr>
            <a:endParaRPr lang="nl-NL" sz="2400" kern="0" dirty="0" smtClean="0">
              <a:solidFill>
                <a:srgbClr val="000080"/>
              </a:solidFill>
              <a:latin typeface="Gill Sans MT" pitchFamily="34" charset="0"/>
              <a:cs typeface="+mn-cs"/>
            </a:endParaRPr>
          </a:p>
          <a:p>
            <a:pPr lvl="1" eaLnBrk="1" hangingPunct="1">
              <a:buFontTx/>
              <a:buBlip>
                <a:blip r:embed="rId7"/>
              </a:buBlip>
              <a:defRPr/>
            </a:pP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p:txBody>
      </p:sp>
      <p:pic>
        <p:nvPicPr>
          <p:cNvPr id="82951" name="Picture 2" descr="https://encrypted-tbn3.gstatic.com/images?q=tbn:ANd9GcQMlwg1_oEP2JL_v5ml1CTIS3E7-0lnaBM-GJvgdQHnKLBMKX4qaw">
            <a:hlinkClick r:id="rId8"/>
          </p:cNvPr>
          <p:cNvPicPr>
            <a:picLocks noChangeAspect="1" noChangeArrowheads="1"/>
          </p:cNvPicPr>
          <p:nvPr/>
        </p:nvPicPr>
        <p:blipFill>
          <a:blip r:embed="rId9"/>
          <a:srcRect/>
          <a:stretch>
            <a:fillRect/>
          </a:stretch>
        </p:blipFill>
        <p:spPr bwMode="auto">
          <a:xfrm>
            <a:off x="6413500" y="1789113"/>
            <a:ext cx="2303463" cy="172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Afbeelding 7"/>
          <p:cNvPicPr>
            <a:picLocks noChangeAspect="1"/>
          </p:cNvPicPr>
          <p:nvPr/>
        </p:nvPicPr>
        <p:blipFill>
          <a:blip r:embed="rId4"/>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1052513"/>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Subsidie</a:t>
            </a:r>
          </a:p>
          <a:p>
            <a:pPr algn="l" eaLnBrk="1" hangingPunct="1">
              <a:defRPr/>
            </a:pPr>
            <a:r>
              <a:rPr lang="nl-NL" b="1" kern="0" dirty="0" smtClean="0">
                <a:solidFill>
                  <a:srgbClr val="EAB200"/>
                </a:solidFill>
                <a:latin typeface="Gill Sans MT" pitchFamily="34" charset="0"/>
              </a:rPr>
              <a:t>Mogelijkheden </a:t>
            </a:r>
            <a:r>
              <a:rPr lang="nl-NL" sz="2000" b="1" kern="0" dirty="0" smtClean="0">
                <a:solidFill>
                  <a:srgbClr val="EAB200"/>
                </a:solidFill>
                <a:latin typeface="Gill Sans MT" pitchFamily="34" charset="0"/>
              </a:rPr>
              <a:t>(zie bijlage)</a:t>
            </a:r>
          </a:p>
        </p:txBody>
      </p:sp>
      <p:pic>
        <p:nvPicPr>
          <p:cNvPr id="84995" name="Afbeelding 11"/>
          <p:cNvPicPr>
            <a:picLocks noChangeAspect="1"/>
          </p:cNvPicPr>
          <p:nvPr/>
        </p:nvPicPr>
        <p:blipFill>
          <a:blip r:embed="rId5"/>
          <a:srcRect/>
          <a:stretch>
            <a:fillRect/>
          </a:stretch>
        </p:blipFill>
        <p:spPr bwMode="auto">
          <a:xfrm>
            <a:off x="7308850" y="6296025"/>
            <a:ext cx="984250" cy="373063"/>
          </a:xfrm>
          <a:prstGeom prst="rect">
            <a:avLst/>
          </a:prstGeom>
          <a:noFill/>
          <a:ln w="9525">
            <a:noFill/>
            <a:miter lim="800000"/>
            <a:headEnd/>
            <a:tailEnd/>
          </a:ln>
        </p:spPr>
      </p:pic>
      <p:pic>
        <p:nvPicPr>
          <p:cNvPr id="84996" name="Afbeelding 1"/>
          <p:cNvPicPr>
            <a:picLocks noChangeAspect="1"/>
          </p:cNvPicPr>
          <p:nvPr/>
        </p:nvPicPr>
        <p:blipFill>
          <a:blip r:embed="rId6"/>
          <a:srcRect l="8414" r="57426"/>
          <a:stretch>
            <a:fillRect/>
          </a:stretch>
        </p:blipFill>
        <p:spPr bwMode="auto">
          <a:xfrm>
            <a:off x="-36513" y="0"/>
            <a:ext cx="1655763" cy="6858000"/>
          </a:xfrm>
          <a:prstGeom prst="rect">
            <a:avLst/>
          </a:prstGeom>
          <a:noFill/>
          <a:ln w="9525">
            <a:noFill/>
            <a:miter lim="800000"/>
            <a:headEnd/>
            <a:tailEnd/>
          </a:ln>
        </p:spPr>
      </p:pic>
      <p:pic>
        <p:nvPicPr>
          <p:cNvPr id="84997" name="Picture 6" descr="Banner bisdom Haarlem-Amsterdam"/>
          <p:cNvPicPr>
            <a:picLocks noChangeAspect="1" noChangeArrowheads="1"/>
          </p:cNvPicPr>
          <p:nvPr/>
        </p:nvPicPr>
        <p:blipFill>
          <a:blip r:embed="rId7"/>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229235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8"/>
              </a:buBlip>
              <a:defRPr/>
            </a:pPr>
            <a:r>
              <a:rPr lang="nl-NL" sz="2400" kern="0" dirty="0" smtClean="0">
                <a:solidFill>
                  <a:srgbClr val="000080"/>
                </a:solidFill>
                <a:latin typeface="Gill Sans MT" pitchFamily="34" charset="0"/>
                <a:cs typeface="+mn-cs"/>
              </a:rPr>
              <a:t>Voor kinderen, tieners en jongeren (studerend t/m 25 jaar)</a:t>
            </a:r>
          </a:p>
          <a:p>
            <a:pPr marL="457200" lvl="1" indent="0" eaLnBrk="1" hangingPunct="1">
              <a:buFontTx/>
              <a:buNone/>
              <a:defRPr/>
            </a:pPr>
            <a:endParaRPr lang="nl-NL" sz="2400" kern="0" dirty="0">
              <a:solidFill>
                <a:srgbClr val="000080"/>
              </a:solidFill>
              <a:latin typeface="Gill Sans MT" pitchFamily="34" charset="0"/>
              <a:cs typeface="+mn-cs"/>
            </a:endParaRPr>
          </a:p>
          <a:p>
            <a:pPr marL="457200" lvl="1" indent="0" eaLnBrk="1" hangingPunct="1">
              <a:buFontTx/>
              <a:buNone/>
              <a:defRPr/>
            </a:pP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a:p>
            <a:pPr marL="457200" lvl="1" indent="0" eaLnBrk="1" hangingPunct="1">
              <a:buFontTx/>
              <a:buNone/>
              <a:defRPr/>
            </a:pPr>
            <a:endParaRPr lang="nl-NL" sz="2400" kern="0" dirty="0" smtClean="0">
              <a:solidFill>
                <a:srgbClr val="000080"/>
              </a:solidFill>
              <a:latin typeface="Gill Sans MT" pitchFamily="34" charset="0"/>
              <a:cs typeface="+mn-cs"/>
            </a:endParaRPr>
          </a:p>
          <a:p>
            <a:pPr lvl="2" eaLnBrk="1" hangingPunct="1">
              <a:buFontTx/>
              <a:buBlip>
                <a:blip r:embed="rId8"/>
              </a:buBlip>
              <a:defRPr/>
            </a:pPr>
            <a:r>
              <a:rPr lang="nl-NL" sz="1800" kern="0" dirty="0" smtClean="0">
                <a:solidFill>
                  <a:srgbClr val="000080"/>
                </a:solidFill>
                <a:latin typeface="Gill Sans MT" pitchFamily="34" charset="0"/>
                <a:cs typeface="+mn-cs"/>
              </a:rPr>
              <a:t>Deelnemersbedrag busreis: € 485</a:t>
            </a:r>
            <a:endParaRPr lang="nl-NL" sz="1800" kern="0" dirty="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p:txBody>
      </p:sp>
      <p:graphicFrame>
        <p:nvGraphicFramePr>
          <p:cNvPr id="84999" name="Grafiek 8"/>
          <p:cNvGraphicFramePr>
            <a:graphicFrameLocks/>
          </p:cNvGraphicFramePr>
          <p:nvPr/>
        </p:nvGraphicFramePr>
        <p:xfrm>
          <a:off x="1712913" y="2801938"/>
          <a:ext cx="6894512" cy="2478087"/>
        </p:xfrm>
        <a:graphic>
          <a:graphicData uri="http://schemas.openxmlformats.org/presentationml/2006/ole">
            <p:oleObj spid="_x0000_s84999" r:id="rId9" imgW="6895174" imgH="2475191" progId="Excel.Chart.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835150" y="990600"/>
            <a:ext cx="7345363"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Projectkoor </a:t>
            </a:r>
          </a:p>
          <a:p>
            <a:pPr algn="l" eaLnBrk="1" hangingPunct="1">
              <a:defRPr/>
            </a:pPr>
            <a:r>
              <a:rPr lang="nl-NL" b="1" kern="0" dirty="0" smtClean="0">
                <a:solidFill>
                  <a:srgbClr val="EAB200"/>
                </a:solidFill>
                <a:latin typeface="Gill Sans MT" pitchFamily="34" charset="0"/>
              </a:rPr>
              <a:t>Bedevaart </a:t>
            </a:r>
            <a:r>
              <a:rPr lang="nl-NL" sz="2000" b="1" kern="0" dirty="0" smtClean="0">
                <a:solidFill>
                  <a:srgbClr val="EAB200"/>
                </a:solidFill>
                <a:latin typeface="Gill Sans MT" pitchFamily="34" charset="0"/>
              </a:rPr>
              <a:t>(zie bijlage)</a:t>
            </a:r>
          </a:p>
        </p:txBody>
      </p:sp>
      <p:pic>
        <p:nvPicPr>
          <p:cNvPr id="87043"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87044"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87045"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250825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7"/>
              </a:buBlip>
              <a:defRPr/>
            </a:pPr>
            <a:r>
              <a:rPr lang="nl-NL" sz="2400" kern="0" dirty="0" smtClean="0">
                <a:solidFill>
                  <a:srgbClr val="000080"/>
                </a:solidFill>
                <a:latin typeface="Gill Sans MT" pitchFamily="34" charset="0"/>
                <a:cs typeface="+mn-cs"/>
              </a:rPr>
              <a:t>O.l.v</a:t>
            </a:r>
            <a:r>
              <a:rPr lang="nl-NL" sz="2400" kern="0" dirty="0">
                <a:solidFill>
                  <a:srgbClr val="000080"/>
                </a:solidFill>
                <a:latin typeface="Gill Sans MT" pitchFamily="34" charset="0"/>
                <a:cs typeface="+mn-cs"/>
              </a:rPr>
              <a:t>. Bert Stolwijk en Mark </a:t>
            </a:r>
            <a:r>
              <a:rPr lang="nl-NL" sz="2400" kern="0" dirty="0" smtClean="0">
                <a:solidFill>
                  <a:srgbClr val="000080"/>
                </a:solidFill>
                <a:latin typeface="Gill Sans MT" pitchFamily="34" charset="0"/>
                <a:cs typeface="+mn-cs"/>
              </a:rPr>
              <a:t>Heerink</a:t>
            </a:r>
          </a:p>
          <a:p>
            <a:pPr lvl="1" eaLnBrk="1" hangingPunct="1">
              <a:buFontTx/>
              <a:buBlip>
                <a:blip r:embed="rId7"/>
              </a:buBlip>
              <a:defRPr/>
            </a:pPr>
            <a:r>
              <a:rPr lang="nl-NL" sz="2400" kern="0" dirty="0" smtClean="0">
                <a:solidFill>
                  <a:srgbClr val="000080"/>
                </a:solidFill>
                <a:latin typeface="Gill Sans MT" pitchFamily="34" charset="0"/>
                <a:cs typeface="+mn-cs"/>
              </a:rPr>
              <a:t>Projectkoor </a:t>
            </a:r>
            <a:r>
              <a:rPr lang="nl-NL" sz="2400" kern="0" dirty="0" smtClean="0">
                <a:solidFill>
                  <a:srgbClr val="000080"/>
                </a:solidFill>
                <a:latin typeface="Gill Sans MT" pitchFamily="34" charset="0"/>
                <a:cs typeface="+mn-cs"/>
                <a:sym typeface="Wingdings" panose="05000000000000000000" pitchFamily="2" charset="2"/>
              </a:rPr>
              <a:t> Pelgrimskoor</a:t>
            </a:r>
          </a:p>
          <a:p>
            <a:pPr lvl="1" eaLnBrk="1" hangingPunct="1">
              <a:buFontTx/>
              <a:buBlip>
                <a:blip r:embed="rId7"/>
              </a:buBlip>
              <a:defRPr/>
            </a:pPr>
            <a:r>
              <a:rPr lang="nl-NL" sz="2400" kern="0" dirty="0" smtClean="0">
                <a:solidFill>
                  <a:srgbClr val="000080"/>
                </a:solidFill>
                <a:latin typeface="Gill Sans MT" pitchFamily="34" charset="0"/>
                <a:cs typeface="+mn-cs"/>
                <a:sym typeface="Wingdings" panose="05000000000000000000" pitchFamily="2" charset="2"/>
              </a:rPr>
              <a:t>Twee vieringen samen met het kathedrale koor</a:t>
            </a:r>
          </a:p>
          <a:p>
            <a:pPr lvl="1" eaLnBrk="1" hangingPunct="1">
              <a:buFontTx/>
              <a:buBlip>
                <a:blip r:embed="rId7"/>
              </a:buBlip>
              <a:defRPr/>
            </a:pPr>
            <a:r>
              <a:rPr lang="nl-NL" sz="2400" kern="0" dirty="0" smtClean="0">
                <a:solidFill>
                  <a:srgbClr val="000080"/>
                </a:solidFill>
                <a:latin typeface="Gill Sans MT" pitchFamily="34" charset="0"/>
                <a:cs typeface="+mn-cs"/>
                <a:sym typeface="Wingdings" panose="05000000000000000000" pitchFamily="2" charset="2"/>
              </a:rPr>
              <a:t>Auditie </a:t>
            </a:r>
          </a:p>
          <a:p>
            <a:pPr lvl="1" eaLnBrk="1" hangingPunct="1">
              <a:buFontTx/>
              <a:buBlip>
                <a:blip r:embed="rId7"/>
              </a:buBlip>
              <a:defRPr/>
            </a:pPr>
            <a:r>
              <a:rPr lang="nl-NL" sz="2400" kern="0" dirty="0" smtClean="0">
                <a:solidFill>
                  <a:srgbClr val="000080"/>
                </a:solidFill>
                <a:latin typeface="Gill Sans MT" pitchFamily="34" charset="0"/>
                <a:cs typeface="+mn-cs"/>
                <a:sym typeface="Wingdings" panose="05000000000000000000" pitchFamily="2" charset="2"/>
              </a:rPr>
              <a:t>Repetities in het voorjaar van 2015</a:t>
            </a:r>
          </a:p>
          <a:p>
            <a:pPr lvl="1" eaLnBrk="1" hangingPunct="1">
              <a:buFontTx/>
              <a:buBlip>
                <a:blip r:embed="rId7"/>
              </a:buBlip>
              <a:defRPr/>
            </a:pPr>
            <a:r>
              <a:rPr lang="nl-NL" sz="2400" kern="0" dirty="0" smtClean="0">
                <a:solidFill>
                  <a:srgbClr val="000080"/>
                </a:solidFill>
                <a:latin typeface="Gill Sans MT" pitchFamily="34" charset="0"/>
                <a:cs typeface="+mn-cs"/>
                <a:sym typeface="Wingdings" panose="05000000000000000000" pitchFamily="2" charset="2"/>
              </a:rPr>
              <a:t>Het Pelgrimskoor in Rome</a:t>
            </a:r>
          </a:p>
          <a:p>
            <a:pPr lvl="1" eaLnBrk="1" hangingPunct="1">
              <a:buFontTx/>
              <a:buBlip>
                <a:blip r:embed="rId7"/>
              </a:buBlip>
              <a:defRPr/>
            </a:pPr>
            <a:r>
              <a:rPr lang="nl-NL" sz="2400" kern="0" dirty="0">
                <a:solidFill>
                  <a:srgbClr val="000080"/>
                </a:solidFill>
                <a:latin typeface="Gill Sans MT" pitchFamily="34" charset="0"/>
                <a:cs typeface="+mn-cs"/>
                <a:sym typeface="Wingdings" panose="05000000000000000000" pitchFamily="2" charset="2"/>
              </a:rPr>
              <a:t>Nadere </a:t>
            </a:r>
            <a:r>
              <a:rPr lang="nl-NL" sz="2400" kern="0" dirty="0" smtClean="0">
                <a:solidFill>
                  <a:srgbClr val="000080"/>
                </a:solidFill>
                <a:latin typeface="Gill Sans MT" pitchFamily="34" charset="0"/>
                <a:cs typeface="+mn-cs"/>
                <a:sym typeface="Wingdings" panose="05000000000000000000" pitchFamily="2" charset="2"/>
              </a:rPr>
              <a:t>inlichtingen en aanmelding voor het koor: </a:t>
            </a:r>
            <a:r>
              <a:rPr lang="nl-NL" sz="2000" kern="0" dirty="0" smtClean="0">
                <a:solidFill>
                  <a:srgbClr val="000080"/>
                </a:solidFill>
                <a:latin typeface="Gill Sans MT" pitchFamily="34" charset="0"/>
                <a:cs typeface="+mn-cs"/>
                <a:sym typeface="Wingdings" panose="05000000000000000000" pitchFamily="2" charset="2"/>
              </a:rPr>
              <a:t>Mark </a:t>
            </a:r>
            <a:r>
              <a:rPr lang="nl-NL" sz="2000" kern="0" dirty="0">
                <a:solidFill>
                  <a:srgbClr val="000080"/>
                </a:solidFill>
                <a:latin typeface="Gill Sans MT" pitchFamily="34" charset="0"/>
                <a:cs typeface="+mn-cs"/>
                <a:sym typeface="Wingdings" panose="05000000000000000000" pitchFamily="2" charset="2"/>
              </a:rPr>
              <a:t>Heerink: 06 234 00 843 of </a:t>
            </a:r>
            <a:r>
              <a:rPr lang="nl-NL" sz="2000" kern="0" dirty="0" smtClean="0">
                <a:solidFill>
                  <a:srgbClr val="000080"/>
                </a:solidFill>
                <a:latin typeface="Gill Sans MT" pitchFamily="34" charset="0"/>
                <a:cs typeface="+mn-cs"/>
                <a:sym typeface="Wingdings" panose="05000000000000000000" pitchFamily="2" charset="2"/>
              </a:rPr>
              <a:t>m.heerink@planet.nl</a:t>
            </a:r>
          </a:p>
          <a:p>
            <a:pPr marL="457200" lvl="1" indent="0" eaLnBrk="1" hangingPunct="1">
              <a:buFontTx/>
              <a:buNone/>
              <a:defRPr/>
            </a:pPr>
            <a:r>
              <a:rPr lang="nl-NL" sz="2000" kern="0" dirty="0">
                <a:solidFill>
                  <a:srgbClr val="000080"/>
                </a:solidFill>
                <a:latin typeface="Gill Sans MT" pitchFamily="34" charset="0"/>
                <a:cs typeface="+mn-cs"/>
                <a:sym typeface="Wingdings" panose="05000000000000000000" pitchFamily="2" charset="2"/>
              </a:rPr>
              <a:t>	</a:t>
            </a:r>
            <a:r>
              <a:rPr lang="nl-NL" sz="2000" kern="0" dirty="0" smtClean="0">
                <a:solidFill>
                  <a:srgbClr val="000080"/>
                </a:solidFill>
                <a:latin typeface="Gill Sans MT" pitchFamily="34" charset="0"/>
                <a:cs typeface="+mn-cs"/>
                <a:sym typeface="Wingdings" panose="05000000000000000000" pitchFamily="2" charset="2"/>
              </a:rPr>
              <a:t>Bert </a:t>
            </a:r>
            <a:r>
              <a:rPr lang="nl-NL" sz="2000" kern="0" dirty="0">
                <a:solidFill>
                  <a:srgbClr val="000080"/>
                </a:solidFill>
                <a:latin typeface="Gill Sans MT" pitchFamily="34" charset="0"/>
                <a:cs typeface="+mn-cs"/>
                <a:sym typeface="Wingdings" panose="05000000000000000000" pitchFamily="2" charset="2"/>
              </a:rPr>
              <a:t>Stolwijk: 023 511 26 86 of </a:t>
            </a:r>
            <a:r>
              <a:rPr lang="nl-NL" sz="2000" kern="0" dirty="0" err="1" smtClean="0">
                <a:solidFill>
                  <a:srgbClr val="000080"/>
                </a:solidFill>
                <a:latin typeface="Gill Sans MT" pitchFamily="34" charset="0"/>
                <a:cs typeface="+mn-cs"/>
                <a:sym typeface="Wingdings" panose="05000000000000000000" pitchFamily="2" charset="2"/>
              </a:rPr>
              <a:t>BStolwijk@bisdomhaarlem</a:t>
            </a:r>
            <a:r>
              <a:rPr lang="nl-NL" sz="2000" kern="0" dirty="0" smtClean="0">
                <a:solidFill>
                  <a:srgbClr val="000080"/>
                </a:solidFill>
                <a:latin typeface="Gill Sans MT" pitchFamily="34" charset="0"/>
                <a:cs typeface="+mn-cs"/>
                <a:sym typeface="Wingdings" panose="05000000000000000000" pitchFamily="2" charset="2"/>
              </a:rPr>
              <a:t>-	amsterdam.nl</a:t>
            </a:r>
            <a:r>
              <a:rPr lang="nl-NL" sz="2400" kern="0" dirty="0">
                <a:solidFill>
                  <a:srgbClr val="000080"/>
                </a:solidFill>
                <a:latin typeface="Gill Sans MT" pitchFamily="34" charset="0"/>
                <a:cs typeface="+mn-cs"/>
              </a:rPr>
              <a:t/>
            </a:r>
            <a:br>
              <a:rPr lang="nl-NL" sz="2400" kern="0" dirty="0">
                <a:solidFill>
                  <a:srgbClr val="000080"/>
                </a:solidFill>
                <a:latin typeface="Gill Sans MT" pitchFamily="34" charset="0"/>
                <a:cs typeface="+mn-cs"/>
              </a:rPr>
            </a:b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a:p>
            <a:pPr marL="457200" lvl="1" indent="0" eaLnBrk="1" hangingPunct="1">
              <a:buFontTx/>
              <a:buNone/>
              <a:defRPr/>
            </a:pP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p:txBody>
      </p:sp>
      <p:pic>
        <p:nvPicPr>
          <p:cNvPr id="87047" name="Picture 2"/>
          <p:cNvPicPr>
            <a:picLocks noChangeAspect="1" noChangeArrowheads="1"/>
          </p:cNvPicPr>
          <p:nvPr/>
        </p:nvPicPr>
        <p:blipFill>
          <a:blip r:embed="rId8"/>
          <a:srcRect/>
          <a:stretch>
            <a:fillRect/>
          </a:stretch>
        </p:blipFill>
        <p:spPr bwMode="auto">
          <a:xfrm>
            <a:off x="6816725" y="4625975"/>
            <a:ext cx="1931988" cy="603250"/>
          </a:xfrm>
          <a:prstGeom prst="rect">
            <a:avLst/>
          </a:prstGeom>
          <a:noFill/>
          <a:ln w="9525">
            <a:noFill/>
            <a:miter lim="800000"/>
            <a:headEnd/>
            <a:tailEnd/>
          </a:ln>
        </p:spPr>
      </p:pic>
      <p:pic>
        <p:nvPicPr>
          <p:cNvPr id="87048" name="Picture 2" descr="N:\Bisdombedevaart\Projectkoor\koor in Sint Pieter.jpg"/>
          <p:cNvPicPr>
            <a:picLocks noChangeAspect="1" noChangeArrowheads="1"/>
          </p:cNvPicPr>
          <p:nvPr/>
        </p:nvPicPr>
        <p:blipFill>
          <a:blip r:embed="rId9"/>
          <a:srcRect/>
          <a:stretch>
            <a:fillRect/>
          </a:stretch>
        </p:blipFill>
        <p:spPr bwMode="auto">
          <a:xfrm>
            <a:off x="7019925" y="1716088"/>
            <a:ext cx="2052638"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a:t>
            </a:r>
            <a:endParaRPr lang="nl-NL" sz="2000" b="1" kern="0" dirty="0" smtClean="0">
              <a:solidFill>
                <a:srgbClr val="EAB200"/>
              </a:solidFill>
              <a:latin typeface="Gill Sans MT" pitchFamily="34" charset="0"/>
            </a:endParaRPr>
          </a:p>
        </p:txBody>
      </p:sp>
      <p:pic>
        <p:nvPicPr>
          <p:cNvPr id="89091" name="Afbeelding 1"/>
          <p:cNvPicPr>
            <a:picLocks noChangeAspect="1"/>
          </p:cNvPicPr>
          <p:nvPr/>
        </p:nvPicPr>
        <p:blipFill>
          <a:blip r:embed="rId4"/>
          <a:srcRect l="8414" r="57426"/>
          <a:stretch>
            <a:fillRect/>
          </a:stretch>
        </p:blipFill>
        <p:spPr bwMode="auto">
          <a:xfrm>
            <a:off x="-36513" y="0"/>
            <a:ext cx="1655763" cy="6858000"/>
          </a:xfrm>
          <a:prstGeom prst="rect">
            <a:avLst/>
          </a:prstGeom>
          <a:noFill/>
          <a:ln w="9525">
            <a:noFill/>
            <a:miter lim="800000"/>
            <a:headEnd/>
            <a:tailEnd/>
          </a:ln>
        </p:spPr>
      </p:pic>
      <p:pic>
        <p:nvPicPr>
          <p:cNvPr id="89092" name="Picture 6" descr="Banner bisdom Haarlem-Amsterdam"/>
          <p:cNvPicPr>
            <a:picLocks noChangeAspect="1" noChangeArrowheads="1"/>
          </p:cNvPicPr>
          <p:nvPr/>
        </p:nvPicPr>
        <p:blipFill>
          <a:blip r:embed="rId5"/>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90725"/>
            <a:ext cx="7885112" cy="475138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6"/>
              </a:buBlip>
              <a:defRPr/>
            </a:pPr>
            <a:r>
              <a:rPr lang="nl-NL" sz="2400" kern="0" dirty="0" smtClean="0">
                <a:solidFill>
                  <a:srgbClr val="000080"/>
                </a:solidFill>
                <a:latin typeface="Gill Sans MT" pitchFamily="34" charset="0"/>
                <a:cs typeface="+mn-cs"/>
              </a:rPr>
              <a:t>Groepen van 35-40 personen</a:t>
            </a:r>
          </a:p>
          <a:p>
            <a:pPr lvl="2" eaLnBrk="1" hangingPunct="1">
              <a:buFontTx/>
              <a:buBlip>
                <a:blip r:embed="rId6"/>
              </a:buBlip>
              <a:defRPr/>
            </a:pPr>
            <a:r>
              <a:rPr lang="nl-NL" sz="2000" kern="0" dirty="0" smtClean="0">
                <a:solidFill>
                  <a:srgbClr val="000080"/>
                </a:solidFill>
                <a:latin typeface="Gill Sans MT" pitchFamily="34" charset="0"/>
                <a:cs typeface="+mn-cs"/>
              </a:rPr>
              <a:t>Gids</a:t>
            </a:r>
          </a:p>
          <a:p>
            <a:pPr lvl="2" eaLnBrk="1" hangingPunct="1">
              <a:buFontTx/>
              <a:buBlip>
                <a:blip r:embed="rId6"/>
              </a:buBlip>
              <a:defRPr/>
            </a:pPr>
            <a:r>
              <a:rPr lang="nl-NL" sz="2000" kern="0" dirty="0" smtClean="0">
                <a:solidFill>
                  <a:srgbClr val="000080"/>
                </a:solidFill>
                <a:latin typeface="Gill Sans MT" pitchFamily="34" charset="0"/>
                <a:cs typeface="+mn-cs"/>
              </a:rPr>
              <a:t>Reisleider</a:t>
            </a:r>
          </a:p>
          <a:p>
            <a:pPr lvl="2" eaLnBrk="1" hangingPunct="1">
              <a:buFontTx/>
              <a:buBlip>
                <a:blip r:embed="rId6"/>
              </a:buBlip>
              <a:defRPr/>
            </a:pPr>
            <a:r>
              <a:rPr lang="nl-NL" sz="2000" kern="0" dirty="0" smtClean="0">
                <a:solidFill>
                  <a:srgbClr val="000080"/>
                </a:solidFill>
                <a:latin typeface="Gill Sans MT" pitchFamily="34" charset="0"/>
                <a:cs typeface="+mn-cs"/>
              </a:rPr>
              <a:t>Pastorale begeleiding</a:t>
            </a:r>
          </a:p>
          <a:p>
            <a:pPr lvl="2" eaLnBrk="1" hangingPunct="1">
              <a:buFontTx/>
              <a:buBlip>
                <a:blip r:embed="rId6"/>
              </a:buBlip>
              <a:defRPr/>
            </a:pPr>
            <a:r>
              <a:rPr lang="nl-NL" sz="2000" kern="0" dirty="0" smtClean="0">
                <a:solidFill>
                  <a:srgbClr val="000080"/>
                </a:solidFill>
                <a:latin typeface="Gill Sans MT" pitchFamily="34" charset="0"/>
                <a:cs typeface="+mn-cs"/>
              </a:rPr>
              <a:t>Gebruik van audio ondersteuning (oortjes)</a:t>
            </a:r>
            <a:endParaRPr lang="nl-NL" kern="0" dirty="0" smtClean="0">
              <a:solidFill>
                <a:srgbClr val="000080"/>
              </a:solidFill>
              <a:latin typeface="Gill Sans MT" pitchFamily="34" charset="0"/>
              <a:cs typeface="+mn-cs"/>
            </a:endParaRPr>
          </a:p>
          <a:p>
            <a:pPr lvl="1" eaLnBrk="1" hangingPunct="1">
              <a:buFontTx/>
              <a:buBlip>
                <a:blip r:embed="rId6"/>
              </a:buBlip>
              <a:defRPr/>
            </a:pPr>
            <a:r>
              <a:rPr lang="nl-NL" sz="2400" kern="0" dirty="0" smtClean="0">
                <a:solidFill>
                  <a:srgbClr val="000080"/>
                </a:solidFill>
                <a:latin typeface="Gill Sans MT" pitchFamily="34" charset="0"/>
                <a:cs typeface="+mn-cs"/>
              </a:rPr>
              <a:t>Goed ter been!</a:t>
            </a:r>
          </a:p>
          <a:p>
            <a:pPr lvl="2" eaLnBrk="1" hangingPunct="1">
              <a:buFontTx/>
              <a:buBlip>
                <a:blip r:embed="rId6"/>
              </a:buBlip>
              <a:defRPr/>
            </a:pPr>
            <a:r>
              <a:rPr lang="nl-NL" sz="2000" kern="0" dirty="0" smtClean="0">
                <a:solidFill>
                  <a:srgbClr val="000080"/>
                </a:solidFill>
                <a:latin typeface="Gill Sans MT" pitchFamily="34" charset="0"/>
                <a:cs typeface="+mn-cs"/>
              </a:rPr>
              <a:t>Gebruik van openbaar vervoer (trappen kunnen lopen)</a:t>
            </a:r>
          </a:p>
          <a:p>
            <a:pPr lvl="2" eaLnBrk="1" hangingPunct="1">
              <a:buFontTx/>
              <a:buBlip>
                <a:blip r:embed="rId6"/>
              </a:buBlip>
              <a:defRPr/>
            </a:pPr>
            <a:r>
              <a:rPr lang="nl-NL" sz="2000" kern="0" dirty="0" smtClean="0">
                <a:solidFill>
                  <a:srgbClr val="000080"/>
                </a:solidFill>
                <a:latin typeface="Gill Sans MT" pitchFamily="34" charset="0"/>
                <a:cs typeface="+mn-cs"/>
              </a:rPr>
              <a:t>Rome ligt op 7 heuvelen</a:t>
            </a:r>
          </a:p>
          <a:p>
            <a:pPr lvl="2" eaLnBrk="1" hangingPunct="1">
              <a:buFontTx/>
              <a:buBlip>
                <a:blip r:embed="rId6"/>
              </a:buBlip>
              <a:defRPr/>
            </a:pPr>
            <a:r>
              <a:rPr lang="nl-NL" sz="2000" kern="0" dirty="0" smtClean="0">
                <a:solidFill>
                  <a:srgbClr val="000080"/>
                </a:solidFill>
                <a:latin typeface="Gill Sans MT" pitchFamily="34" charset="0"/>
                <a:cs typeface="+mn-cs"/>
              </a:rPr>
              <a:t>Onregelmatig wegdek (kinderkoppen) en hoge stoepen</a:t>
            </a:r>
          </a:p>
          <a:p>
            <a:pPr marL="914400" lvl="2" indent="0" eaLnBrk="1" hangingPunct="1">
              <a:buFontTx/>
              <a:buNone/>
              <a:defRPr/>
            </a:pPr>
            <a:endParaRPr lang="nl-NL" sz="2000" kern="0" dirty="0" smtClean="0">
              <a:solidFill>
                <a:srgbClr val="000080"/>
              </a:solidFill>
              <a:latin typeface="Gill Sans MT" pitchFamily="34" charset="0"/>
              <a:cs typeface="+mn-cs"/>
            </a:endParaRPr>
          </a:p>
          <a:p>
            <a:pPr lvl="2" eaLnBrk="1" hangingPunct="1">
              <a:buFontTx/>
              <a:buBlip>
                <a:blip r:embed="rId6"/>
              </a:buBlip>
              <a:defRPr/>
            </a:pPr>
            <a:r>
              <a:rPr lang="nl-NL" sz="2000" kern="0" dirty="0" smtClean="0">
                <a:solidFill>
                  <a:srgbClr val="000080"/>
                </a:solidFill>
                <a:latin typeface="Gill Sans MT" pitchFamily="34" charset="0"/>
                <a:cs typeface="+mn-cs"/>
              </a:rPr>
              <a:t>Alternatief: </a:t>
            </a:r>
            <a:r>
              <a:rPr lang="nl-NL" sz="2000" kern="0" dirty="0" err="1" smtClean="0">
                <a:solidFill>
                  <a:srgbClr val="000080"/>
                </a:solidFill>
                <a:latin typeface="Gill Sans MT" pitchFamily="34" charset="0"/>
                <a:cs typeface="+mn-cs"/>
              </a:rPr>
              <a:t>zorgreis</a:t>
            </a:r>
            <a:r>
              <a:rPr lang="nl-NL" sz="2000" kern="0" dirty="0" smtClean="0">
                <a:solidFill>
                  <a:srgbClr val="000080"/>
                </a:solidFill>
                <a:latin typeface="Gill Sans MT" pitchFamily="34" charset="0"/>
                <a:cs typeface="+mn-cs"/>
              </a:rPr>
              <a:t> VNB 2015</a:t>
            </a:r>
            <a:endParaRPr lang="nl-NL" kern="0" dirty="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a:p>
            <a:pPr marL="457200" lvl="1" indent="0" eaLnBrk="1" hangingPunct="1">
              <a:buFontTx/>
              <a:buNone/>
              <a:defRPr/>
            </a:pPr>
            <a:endParaRPr lang="nl-NL" sz="2400" kern="0" dirty="0" smtClean="0">
              <a:solidFill>
                <a:srgbClr val="000080"/>
              </a:solidFill>
              <a:latin typeface="Gill Sans MT" pitchFamily="34" charset="0"/>
              <a:cs typeface="+mn-cs"/>
            </a:endParaRPr>
          </a:p>
          <a:p>
            <a:pPr lvl="1" eaLnBrk="1" hangingPunct="1">
              <a:buFontTx/>
              <a:buBlip>
                <a:blip r:embed="rId6"/>
              </a:buBlip>
              <a:defRPr/>
            </a:pPr>
            <a:endParaRPr lang="nl-NL" sz="2400" kern="0" dirty="0" smtClean="0">
              <a:solidFill>
                <a:srgbClr val="000080"/>
              </a:solidFill>
              <a:latin typeface="Gill Sans MT" pitchFamily="34" charset="0"/>
              <a:cs typeface="+mn-cs"/>
            </a:endParaRPr>
          </a:p>
          <a:p>
            <a:pPr marL="457200" lvl="1" indent="0" eaLnBrk="1" hangingPunct="1">
              <a:buFontTx/>
              <a:buNone/>
              <a:defRPr/>
            </a:pPr>
            <a:r>
              <a:rPr lang="nl-NL" sz="2400" kern="0" dirty="0">
                <a:solidFill>
                  <a:srgbClr val="000080"/>
                </a:solidFill>
                <a:latin typeface="Gill Sans MT" pitchFamily="34" charset="0"/>
                <a:cs typeface="+mn-cs"/>
              </a:rPr>
              <a:t/>
            </a:r>
            <a:br>
              <a:rPr lang="nl-NL" sz="2400" kern="0" dirty="0">
                <a:solidFill>
                  <a:srgbClr val="000080"/>
                </a:solidFill>
                <a:latin typeface="Gill Sans MT" pitchFamily="34" charset="0"/>
                <a:cs typeface="+mn-cs"/>
              </a:rPr>
            </a:br>
            <a:endParaRPr lang="nl-NL" sz="2400" kern="0" dirty="0" smtClean="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345362"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Aanmelden</a:t>
            </a:r>
            <a:endParaRPr lang="nl-NL" sz="1600" b="1" kern="0" dirty="0" smtClean="0">
              <a:solidFill>
                <a:srgbClr val="EAB200"/>
              </a:solidFill>
              <a:latin typeface="Gill Sans MT" pitchFamily="34" charset="0"/>
            </a:endParaRPr>
          </a:p>
        </p:txBody>
      </p:sp>
      <p:pic>
        <p:nvPicPr>
          <p:cNvPr id="91139"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91140"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91141"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7"/>
              </a:buBlip>
              <a:defRPr/>
            </a:pPr>
            <a:r>
              <a:rPr lang="nl-NL" sz="2400" kern="0" dirty="0" smtClean="0">
                <a:solidFill>
                  <a:srgbClr val="000080"/>
                </a:solidFill>
                <a:latin typeface="Gill Sans MT" pitchFamily="34" charset="0"/>
                <a:cs typeface="+mn-cs"/>
              </a:rPr>
              <a:t>Via aanmeldingskaart of via </a:t>
            </a:r>
            <a:r>
              <a:rPr lang="nl-NL" sz="2400" kern="0" dirty="0" smtClean="0">
                <a:solidFill>
                  <a:srgbClr val="000080"/>
                </a:solidFill>
                <a:latin typeface="Gill Sans MT" pitchFamily="34" charset="0"/>
                <a:cs typeface="+mn-cs"/>
                <a:hlinkClick r:id="rId8"/>
              </a:rPr>
              <a:t>www.vnbpelgrimsreizen.nl</a:t>
            </a:r>
            <a:r>
              <a:rPr lang="nl-NL" sz="2400" kern="0" dirty="0" smtClean="0">
                <a:solidFill>
                  <a:srgbClr val="000080"/>
                </a:solidFill>
                <a:latin typeface="Gill Sans MT" pitchFamily="34" charset="0"/>
                <a:cs typeface="+mn-cs"/>
              </a:rPr>
              <a:t> en zoek op de reis via reisnummer RO1503 en/of RO1504 en onder naam van ……(bijv. regio Hilversum)</a:t>
            </a:r>
          </a:p>
          <a:p>
            <a:pPr lvl="1" eaLnBrk="1" hangingPunct="1">
              <a:buFontTx/>
              <a:buBlip>
                <a:blip r:embed="rId7"/>
              </a:buBlip>
              <a:defRPr/>
            </a:pPr>
            <a:r>
              <a:rPr lang="nl-NL" sz="2400" kern="0" dirty="0" smtClean="0">
                <a:solidFill>
                  <a:srgbClr val="000080"/>
                </a:solidFill>
                <a:latin typeface="Gill Sans MT" pitchFamily="34" charset="0"/>
                <a:cs typeface="+mn-cs"/>
              </a:rPr>
              <a:t>Vul uw gegevens in zoals dat in uw paspoort vermeld staat!</a:t>
            </a:r>
          </a:p>
          <a:p>
            <a:pPr lvl="1" eaLnBrk="1" hangingPunct="1">
              <a:buFontTx/>
              <a:buBlip>
                <a:blip r:embed="rId7"/>
              </a:buBlip>
              <a:defRPr/>
            </a:pPr>
            <a:r>
              <a:rPr lang="nl-NL" sz="2400" kern="0" dirty="0" smtClean="0">
                <a:solidFill>
                  <a:srgbClr val="000080"/>
                </a:solidFill>
                <a:latin typeface="Gill Sans MT" pitchFamily="34" charset="0"/>
                <a:cs typeface="+mn-cs"/>
              </a:rPr>
              <a:t>Schrijf u per persoon in (niet samen op een formulier)</a:t>
            </a:r>
          </a:p>
          <a:p>
            <a:pPr lvl="1" eaLnBrk="1" hangingPunct="1">
              <a:buFontTx/>
              <a:buBlip>
                <a:blip r:embed="rId7"/>
              </a:buBlip>
              <a:defRPr/>
            </a:pPr>
            <a:r>
              <a:rPr lang="nl-NL" sz="2400" kern="0" dirty="0" smtClean="0">
                <a:solidFill>
                  <a:srgbClr val="000080"/>
                </a:solidFill>
                <a:latin typeface="Gill Sans MT" pitchFamily="34" charset="0"/>
                <a:cs typeface="+mn-cs"/>
              </a:rPr>
              <a:t>Geef uw diëten en evt. medicatie op</a:t>
            </a:r>
            <a:endParaRPr lang="nl-NL" sz="1600" kern="0" dirty="0" smtClean="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a:p>
            <a:pPr marL="457200" lvl="1" indent="0" eaLnBrk="1" hangingPunct="1">
              <a:buFontTx/>
              <a:buNone/>
              <a:defRPr/>
            </a:pP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a:p>
            <a:pPr marL="457200" lvl="1" indent="0" eaLnBrk="1" hangingPunct="1">
              <a:buFontTx/>
              <a:buNone/>
              <a:defRPr/>
            </a:pPr>
            <a:endParaRPr lang="nl-NL" sz="2400" kern="0" dirty="0" smtClean="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a:p>
            <a:pPr marL="457200" lvl="1" indent="0" eaLnBrk="1" hangingPunct="1">
              <a:buFontTx/>
              <a:buNone/>
              <a:defRPr/>
            </a:pPr>
            <a:endParaRPr lang="nl-NL" sz="2400" kern="0" dirty="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25613" y="620713"/>
            <a:ext cx="7345362"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Vragen?</a:t>
            </a:r>
            <a:endParaRPr lang="nl-NL" sz="1600" b="1" kern="0" dirty="0" smtClean="0">
              <a:solidFill>
                <a:srgbClr val="EAB200"/>
              </a:solidFill>
              <a:latin typeface="Gill Sans MT" pitchFamily="34" charset="0"/>
            </a:endParaRPr>
          </a:p>
        </p:txBody>
      </p:sp>
      <p:pic>
        <p:nvPicPr>
          <p:cNvPr id="93187"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93188"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93189"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89138"/>
            <a:ext cx="7650162" cy="3944937"/>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7"/>
              </a:buBlip>
              <a:defRPr/>
            </a:pPr>
            <a:endParaRPr lang="nl-NL" sz="2400" kern="0" dirty="0" smtClean="0">
              <a:solidFill>
                <a:srgbClr val="000080"/>
              </a:solidFill>
              <a:latin typeface="Gill Sans MT" pitchFamily="34" charset="0"/>
              <a:cs typeface="+mn-cs"/>
            </a:endParaRPr>
          </a:p>
          <a:p>
            <a:pPr lvl="1" eaLnBrk="1" hangingPunct="1">
              <a:buFontTx/>
              <a:buBlip>
                <a:blip r:embed="rId7"/>
              </a:buBlip>
              <a:defRPr/>
            </a:pPr>
            <a:endParaRPr lang="nl-NL" sz="2400" kern="0" dirty="0" smtClean="0">
              <a:solidFill>
                <a:srgbClr val="000080"/>
              </a:solidFill>
              <a:latin typeface="Gill Sans MT" pitchFamily="34" charset="0"/>
              <a:cs typeface="+mn-cs"/>
            </a:endParaRPr>
          </a:p>
          <a:p>
            <a:pPr lvl="1" eaLnBrk="1" hangingPunct="1">
              <a:buFontTx/>
              <a:buBlip>
                <a:blip r:embed="rId7"/>
              </a:buBlip>
              <a:defRPr/>
            </a:pPr>
            <a:r>
              <a:rPr lang="nl-NL" sz="2400" kern="0" dirty="0" smtClean="0">
                <a:solidFill>
                  <a:srgbClr val="000080"/>
                </a:solidFill>
                <a:latin typeface="Gill Sans MT" pitchFamily="34" charset="0"/>
                <a:cs typeface="+mn-cs"/>
              </a:rPr>
              <a:t>Heeft u nog vragen?</a:t>
            </a:r>
            <a:endParaRPr lang="nl-NL" sz="2400" kern="0" dirty="0">
              <a:solidFill>
                <a:srgbClr val="000080"/>
              </a:solidFill>
              <a:latin typeface="Gill Sans MT" pitchFamily="34" charset="0"/>
              <a:cs typeface="+mn-cs"/>
            </a:endParaRPr>
          </a:p>
          <a:p>
            <a:pPr lvl="1" eaLnBrk="1" hangingPunct="1">
              <a:buFontTx/>
              <a:buBlip>
                <a:blip r:embed="rId7"/>
              </a:buBlip>
              <a:defRPr/>
            </a:pPr>
            <a:endParaRPr lang="nl-NL" sz="2400" kern="0" dirty="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835150" y="630238"/>
            <a:ext cx="7345363"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Samen op </a:t>
            </a:r>
          </a:p>
          <a:p>
            <a:pPr algn="l" eaLnBrk="1" hangingPunct="1">
              <a:defRPr/>
            </a:pPr>
            <a:r>
              <a:rPr lang="nl-NL" b="1" kern="0" dirty="0" smtClean="0">
                <a:solidFill>
                  <a:srgbClr val="EAB200"/>
                </a:solidFill>
                <a:latin typeface="Gill Sans MT" pitchFamily="34" charset="0"/>
              </a:rPr>
              <a:t>pelgrimstocht</a:t>
            </a:r>
            <a:endParaRPr lang="nl-NL" sz="1600" b="1" kern="0" dirty="0" smtClean="0">
              <a:solidFill>
                <a:srgbClr val="EAB200"/>
              </a:solidFill>
              <a:latin typeface="Gill Sans MT" pitchFamily="34" charset="0"/>
            </a:endParaRPr>
          </a:p>
        </p:txBody>
      </p:sp>
      <p:pic>
        <p:nvPicPr>
          <p:cNvPr id="21507" name="Afbeelding 1"/>
          <p:cNvPicPr>
            <a:picLocks noChangeAspect="1"/>
          </p:cNvPicPr>
          <p:nvPr/>
        </p:nvPicPr>
        <p:blipFill>
          <a:blip r:embed="rId4"/>
          <a:srcRect l="8414" r="57426"/>
          <a:stretch>
            <a:fillRect/>
          </a:stretch>
        </p:blipFill>
        <p:spPr bwMode="auto">
          <a:xfrm>
            <a:off x="-36513" y="0"/>
            <a:ext cx="1655763" cy="6858000"/>
          </a:xfrm>
          <a:prstGeom prst="rect">
            <a:avLst/>
          </a:prstGeom>
          <a:noFill/>
          <a:ln w="9525">
            <a:noFill/>
            <a:miter lim="800000"/>
            <a:headEnd/>
            <a:tailEnd/>
          </a:ln>
        </p:spPr>
      </p:pic>
      <p:pic>
        <p:nvPicPr>
          <p:cNvPr id="21508" name="Picture 6" descr="Banner bisdom Haarlem-Amsterdam"/>
          <p:cNvPicPr>
            <a:picLocks noChangeAspect="1" noChangeArrowheads="1"/>
          </p:cNvPicPr>
          <p:nvPr/>
        </p:nvPicPr>
        <p:blipFill>
          <a:blip r:embed="rId5"/>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6"/>
              </a:buBlip>
              <a:defRPr/>
            </a:pPr>
            <a:r>
              <a:rPr lang="nl-NL" sz="2400" kern="0" dirty="0">
                <a:solidFill>
                  <a:srgbClr val="000080"/>
                </a:solidFill>
                <a:latin typeface="Gill Sans MT" pitchFamily="34" charset="0"/>
                <a:cs typeface="+mn-cs"/>
              </a:rPr>
              <a:t>De bedevaart als middel om een bijdrage te leveren aan een levende geloofsgemeenschap in de parochie(regio)</a:t>
            </a:r>
          </a:p>
          <a:p>
            <a:pPr lvl="1" eaLnBrk="1" hangingPunct="1">
              <a:buFontTx/>
              <a:buBlip>
                <a:blip r:embed="rId6"/>
              </a:buBlip>
              <a:defRPr/>
            </a:pPr>
            <a:r>
              <a:rPr lang="nl-NL" sz="2400" kern="0" dirty="0">
                <a:solidFill>
                  <a:srgbClr val="000080"/>
                </a:solidFill>
                <a:latin typeface="Gill Sans MT" pitchFamily="34" charset="0"/>
                <a:cs typeface="+mn-cs"/>
              </a:rPr>
              <a:t>Met name ook de jongere generatie uitnodigen en faciliteren om aan de bedevaart deel te nemen</a:t>
            </a:r>
          </a:p>
          <a:p>
            <a:pPr lvl="1" eaLnBrk="1" hangingPunct="1">
              <a:buFontTx/>
              <a:buBlip>
                <a:blip r:embed="rId6"/>
              </a:buBlip>
              <a:defRPr/>
            </a:pPr>
            <a:r>
              <a:rPr lang="nl-NL" sz="2400" kern="0" dirty="0">
                <a:solidFill>
                  <a:srgbClr val="000080"/>
                </a:solidFill>
                <a:latin typeface="Gill Sans MT" pitchFamily="34" charset="0"/>
                <a:cs typeface="+mn-cs"/>
              </a:rPr>
              <a:t>Ruimte creëren voor een persoonlijke ontmoeting met God</a:t>
            </a:r>
          </a:p>
          <a:p>
            <a:pPr lvl="1" eaLnBrk="1" hangingPunct="1">
              <a:buFontTx/>
              <a:buBlip>
                <a:blip r:embed="rId6"/>
              </a:buBlip>
              <a:defRPr/>
            </a:pPr>
            <a:r>
              <a:rPr lang="nl-NL" sz="2400" kern="0" dirty="0">
                <a:solidFill>
                  <a:srgbClr val="000080"/>
                </a:solidFill>
                <a:latin typeface="Gill Sans MT" pitchFamily="34" charset="0"/>
                <a:cs typeface="+mn-cs"/>
              </a:rPr>
              <a:t>Zich meer verbonden weten met de Kerk van alle eeuwen, de wereldkerk en het bisdom/ de bisschoppen</a:t>
            </a:r>
          </a:p>
          <a:p>
            <a:pPr lvl="1" eaLnBrk="1" hangingPunct="1">
              <a:buFontTx/>
              <a:buBlip>
                <a:blip r:embed="rId6"/>
              </a:buBlip>
              <a:defRPr/>
            </a:pPr>
            <a:r>
              <a:rPr lang="nl-NL" sz="2400" kern="0" dirty="0">
                <a:solidFill>
                  <a:srgbClr val="000080"/>
                </a:solidFill>
                <a:latin typeface="Gill Sans MT" pitchFamily="34" charset="0"/>
                <a:cs typeface="+mn-cs"/>
              </a:rPr>
              <a:t>Bovenstaande levert een positieve bijdrage aan de directe leefomgeving en de maatschappij</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908175" y="981075"/>
            <a:ext cx="6767513"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Bedankt voor uw aandacht!</a:t>
            </a:r>
          </a:p>
        </p:txBody>
      </p:sp>
      <p:sp>
        <p:nvSpPr>
          <p:cNvPr id="9" name="Rectangle 5"/>
          <p:cNvSpPr txBox="1">
            <a:spLocks noChangeArrowheads="1"/>
          </p:cNvSpPr>
          <p:nvPr/>
        </p:nvSpPr>
        <p:spPr bwMode="auto">
          <a:xfrm>
            <a:off x="1908175" y="2276475"/>
            <a:ext cx="6767513" cy="3744913"/>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lgn="ctr" eaLnBrk="1" hangingPunct="1">
              <a:buFontTx/>
              <a:buNone/>
              <a:defRPr/>
            </a:pPr>
            <a:r>
              <a:rPr lang="nl-NL" i="1" kern="0" dirty="0" smtClean="0">
                <a:solidFill>
                  <a:srgbClr val="000080"/>
                </a:solidFill>
                <a:latin typeface="Gill Sans MT" pitchFamily="34" charset="0"/>
                <a:cs typeface="+mn-cs"/>
              </a:rPr>
              <a:t>Wij hopen dat u meegaat </a:t>
            </a:r>
            <a:br>
              <a:rPr lang="nl-NL" i="1" kern="0" dirty="0" smtClean="0">
                <a:solidFill>
                  <a:srgbClr val="000080"/>
                </a:solidFill>
                <a:latin typeface="Gill Sans MT" pitchFamily="34" charset="0"/>
                <a:cs typeface="+mn-cs"/>
              </a:rPr>
            </a:br>
            <a:r>
              <a:rPr lang="nl-NL" i="1" kern="0" dirty="0" smtClean="0">
                <a:solidFill>
                  <a:srgbClr val="000080"/>
                </a:solidFill>
                <a:latin typeface="Gill Sans MT" pitchFamily="34" charset="0"/>
                <a:cs typeface="+mn-cs"/>
              </a:rPr>
              <a:t>op bedevaart naar Rome!</a:t>
            </a:r>
            <a:br>
              <a:rPr lang="nl-NL" i="1" kern="0" dirty="0" smtClean="0">
                <a:solidFill>
                  <a:srgbClr val="000080"/>
                </a:solidFill>
                <a:latin typeface="Gill Sans MT" pitchFamily="34" charset="0"/>
                <a:cs typeface="+mn-cs"/>
              </a:rPr>
            </a:br>
            <a:r>
              <a:rPr lang="nl-NL" sz="2400" kern="0" dirty="0">
                <a:solidFill>
                  <a:srgbClr val="000080"/>
                </a:solidFill>
                <a:latin typeface="Gill Sans MT" pitchFamily="34" charset="0"/>
                <a:cs typeface="+mn-cs"/>
              </a:rPr>
              <a:t>Samen gaan we er </a:t>
            </a:r>
            <a:r>
              <a:rPr lang="nl-NL" sz="2400" kern="0" dirty="0" smtClean="0">
                <a:solidFill>
                  <a:srgbClr val="000080"/>
                </a:solidFill>
                <a:latin typeface="Gill Sans MT" pitchFamily="34" charset="0"/>
                <a:cs typeface="+mn-cs"/>
              </a:rPr>
              <a:t/>
            </a:r>
            <a:br>
              <a:rPr lang="nl-NL" sz="2400" kern="0" dirty="0" smtClean="0">
                <a:solidFill>
                  <a:srgbClr val="000080"/>
                </a:solidFill>
                <a:latin typeface="Gill Sans MT" pitchFamily="34" charset="0"/>
                <a:cs typeface="+mn-cs"/>
              </a:rPr>
            </a:br>
            <a:r>
              <a:rPr lang="nl-NL" sz="2400" kern="0" dirty="0" smtClean="0">
                <a:solidFill>
                  <a:srgbClr val="000080"/>
                </a:solidFill>
                <a:latin typeface="Gill Sans MT" pitchFamily="34" charset="0"/>
                <a:cs typeface="+mn-cs"/>
              </a:rPr>
              <a:t>een </a:t>
            </a:r>
            <a:r>
              <a:rPr lang="nl-NL" sz="2400" kern="0" dirty="0">
                <a:solidFill>
                  <a:srgbClr val="000080"/>
                </a:solidFill>
                <a:latin typeface="Gill Sans MT" pitchFamily="34" charset="0"/>
                <a:cs typeface="+mn-cs"/>
              </a:rPr>
              <a:t>geweldige pelgrimstocht van maken!</a:t>
            </a:r>
            <a:br>
              <a:rPr lang="nl-NL" sz="2400" kern="0" dirty="0">
                <a:solidFill>
                  <a:srgbClr val="000080"/>
                </a:solidFill>
                <a:latin typeface="Gill Sans MT" pitchFamily="34" charset="0"/>
                <a:cs typeface="+mn-cs"/>
              </a:rPr>
            </a:br>
            <a:endParaRPr lang="nl-NL" sz="2400" kern="0" dirty="0">
              <a:solidFill>
                <a:srgbClr val="000080"/>
              </a:solidFill>
              <a:latin typeface="Gill Sans MT" pitchFamily="34" charset="0"/>
              <a:cs typeface="+mn-cs"/>
            </a:endParaRPr>
          </a:p>
          <a:p>
            <a:pPr marL="457200" lvl="1" indent="0" eaLnBrk="1" hangingPunct="1">
              <a:buFontTx/>
              <a:buNone/>
              <a:defRPr/>
            </a:pPr>
            <a:r>
              <a:rPr lang="nl-NL" sz="2000" kern="0" dirty="0" smtClean="0">
                <a:solidFill>
                  <a:srgbClr val="000080"/>
                </a:solidFill>
                <a:latin typeface="Gill Sans MT" pitchFamily="34" charset="0"/>
                <a:cs typeface="+mn-cs"/>
              </a:rPr>
              <a:t>Contactgegevens</a:t>
            </a:r>
            <a:r>
              <a:rPr lang="nl-NL" sz="2000" kern="0" dirty="0">
                <a:solidFill>
                  <a:srgbClr val="000080"/>
                </a:solidFill>
                <a:latin typeface="Gill Sans MT" pitchFamily="34" charset="0"/>
                <a:cs typeface="+mn-cs"/>
              </a:rPr>
              <a:t>…….</a:t>
            </a:r>
            <a:br>
              <a:rPr lang="nl-NL" sz="2000" kern="0" dirty="0">
                <a:solidFill>
                  <a:srgbClr val="000080"/>
                </a:solidFill>
                <a:latin typeface="Gill Sans MT" pitchFamily="34" charset="0"/>
                <a:cs typeface="+mn-cs"/>
              </a:rPr>
            </a:br>
            <a:r>
              <a:rPr lang="nl-NL" sz="2000" kern="0" dirty="0">
                <a:solidFill>
                  <a:srgbClr val="000080"/>
                </a:solidFill>
                <a:latin typeface="Gill Sans MT" pitchFamily="34" charset="0"/>
                <a:cs typeface="+mn-cs"/>
              </a:rPr>
              <a:t/>
            </a:r>
            <a:br>
              <a:rPr lang="nl-NL" sz="2000" kern="0" dirty="0">
                <a:solidFill>
                  <a:srgbClr val="000080"/>
                </a:solidFill>
                <a:latin typeface="Gill Sans MT" pitchFamily="34" charset="0"/>
                <a:cs typeface="+mn-cs"/>
              </a:rPr>
            </a:br>
            <a:r>
              <a:rPr lang="nl-NL" sz="2000" kern="0" dirty="0">
                <a:solidFill>
                  <a:srgbClr val="000080"/>
                </a:solidFill>
                <a:latin typeface="Gill Sans MT" pitchFamily="34" charset="0"/>
                <a:cs typeface="+mn-cs"/>
              </a:rPr>
              <a:t>		www.facebook.com/bisdombedevaart </a:t>
            </a:r>
          </a:p>
          <a:p>
            <a:pPr marL="457200" lvl="1" indent="0" algn="ctr" eaLnBrk="1" hangingPunct="1">
              <a:buFontTx/>
              <a:buNone/>
              <a:defRPr/>
            </a:pPr>
            <a:endParaRPr lang="nl-NL" sz="2000" kern="0" dirty="0">
              <a:solidFill>
                <a:srgbClr val="000080"/>
              </a:solidFill>
              <a:latin typeface="Gill Sans MT" pitchFamily="34" charset="0"/>
              <a:cs typeface="+mn-cs"/>
            </a:endParaRPr>
          </a:p>
          <a:p>
            <a:pPr marL="457200" lvl="1" indent="0" algn="ctr" eaLnBrk="1" hangingPunct="1">
              <a:buFontTx/>
              <a:buNone/>
              <a:defRPr/>
            </a:pPr>
            <a:endParaRPr lang="nl-NL" kern="0" dirty="0">
              <a:solidFill>
                <a:srgbClr val="000080"/>
              </a:solidFill>
              <a:latin typeface="Gill Sans MT" pitchFamily="34" charset="0"/>
              <a:cs typeface="+mn-cs"/>
            </a:endParaRPr>
          </a:p>
        </p:txBody>
      </p:sp>
      <p:pic>
        <p:nvPicPr>
          <p:cNvPr id="95236"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95237"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95238"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1052513"/>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Samen op </a:t>
            </a:r>
          </a:p>
          <a:p>
            <a:pPr algn="l" eaLnBrk="1" hangingPunct="1">
              <a:defRPr/>
            </a:pPr>
            <a:r>
              <a:rPr lang="nl-NL" b="1" kern="0" dirty="0" smtClean="0">
                <a:solidFill>
                  <a:srgbClr val="EAB200"/>
                </a:solidFill>
                <a:latin typeface="Gill Sans MT" pitchFamily="34" charset="0"/>
              </a:rPr>
              <a:t>pelgrimstocht</a:t>
            </a:r>
            <a:endParaRPr lang="nl-NL" sz="1600" b="1" kern="0" dirty="0" smtClean="0">
              <a:solidFill>
                <a:srgbClr val="EAB200"/>
              </a:solidFill>
              <a:latin typeface="Gill Sans MT" pitchFamily="34" charset="0"/>
            </a:endParaRPr>
          </a:p>
        </p:txBody>
      </p:sp>
      <p:pic>
        <p:nvPicPr>
          <p:cNvPr id="23555"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23556"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23557"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2492375"/>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7"/>
              </a:buBlip>
              <a:defRPr/>
            </a:pPr>
            <a:r>
              <a:rPr lang="nl-NL" sz="2400" kern="0" dirty="0">
                <a:solidFill>
                  <a:srgbClr val="000080"/>
                </a:solidFill>
                <a:latin typeface="Gill Sans MT" pitchFamily="34" charset="0"/>
                <a:cs typeface="+mn-cs"/>
              </a:rPr>
              <a:t>Iedereen is welkom, ook minder kerk betrokken mensen!</a:t>
            </a:r>
          </a:p>
          <a:p>
            <a:pPr lvl="1" eaLnBrk="1" hangingPunct="1">
              <a:buFontTx/>
              <a:buBlip>
                <a:blip r:embed="rId7"/>
              </a:buBlip>
              <a:defRPr/>
            </a:pPr>
            <a:r>
              <a:rPr lang="nl-NL" sz="2400" kern="0" dirty="0">
                <a:solidFill>
                  <a:srgbClr val="000080"/>
                </a:solidFill>
                <a:latin typeface="Gill Sans MT" pitchFamily="34" charset="0"/>
                <a:cs typeface="+mn-cs"/>
              </a:rPr>
              <a:t>Zo veel mogelijk met de eigen regio in een groep en accommodatie </a:t>
            </a:r>
            <a:r>
              <a:rPr lang="nl-NL" sz="2400" kern="0" dirty="0" smtClean="0">
                <a:solidFill>
                  <a:srgbClr val="000080"/>
                </a:solidFill>
                <a:latin typeface="Gill Sans MT" pitchFamily="34" charset="0"/>
                <a:cs typeface="+mn-cs"/>
              </a:rPr>
              <a:t>ingedeeld</a:t>
            </a:r>
            <a:endParaRPr lang="nl-NL" sz="2400" kern="0" dirty="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835150" y="630238"/>
            <a:ext cx="7345363"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VNB</a:t>
            </a:r>
            <a:endParaRPr lang="nl-NL" sz="1600" b="1" kern="0" dirty="0" smtClean="0">
              <a:solidFill>
                <a:srgbClr val="EAB200"/>
              </a:solidFill>
              <a:latin typeface="Gill Sans MT" pitchFamily="34" charset="0"/>
            </a:endParaRPr>
          </a:p>
        </p:txBody>
      </p:sp>
      <p:pic>
        <p:nvPicPr>
          <p:cNvPr id="25603"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25604"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25605"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i="1" kern="0" dirty="0" smtClean="0">
                <a:solidFill>
                  <a:srgbClr val="000080"/>
                </a:solidFill>
                <a:latin typeface="Gill Sans MT" pitchFamily="34" charset="0"/>
                <a:cs typeface="+mn-cs"/>
              </a:rPr>
              <a:t>Dé katholieke reisorganisatie van Nederland!</a:t>
            </a:r>
          </a:p>
          <a:p>
            <a:pPr marL="457200" lvl="1" indent="0" eaLnBrk="1" hangingPunct="1">
              <a:buFontTx/>
              <a:buNone/>
              <a:defRPr/>
            </a:pPr>
            <a:endParaRPr lang="nl-NL" sz="2400" i="1" kern="0" dirty="0" smtClean="0">
              <a:solidFill>
                <a:srgbClr val="000080"/>
              </a:solidFill>
              <a:latin typeface="Gill Sans MT" pitchFamily="34" charset="0"/>
              <a:cs typeface="+mn-cs"/>
            </a:endParaRPr>
          </a:p>
          <a:p>
            <a:pPr lvl="1" eaLnBrk="1" hangingPunct="1">
              <a:buFontTx/>
              <a:buBlip>
                <a:blip r:embed="rId7"/>
              </a:buBlip>
              <a:defRPr/>
            </a:pPr>
            <a:r>
              <a:rPr lang="nl-NL" sz="2400" kern="0" dirty="0">
                <a:solidFill>
                  <a:srgbClr val="000080"/>
                </a:solidFill>
                <a:latin typeface="Gill Sans MT" pitchFamily="34" charset="0"/>
                <a:cs typeface="+mn-cs"/>
              </a:rPr>
              <a:t>Ruim 130 jaar ervaring in de organisatie van bedevaarten en pelgrimsreizen</a:t>
            </a:r>
          </a:p>
          <a:p>
            <a:pPr lvl="1" eaLnBrk="1" hangingPunct="1">
              <a:buFontTx/>
              <a:buBlip>
                <a:blip r:embed="rId7"/>
              </a:buBlip>
              <a:defRPr/>
            </a:pPr>
            <a:r>
              <a:rPr lang="nl-NL" sz="2400" kern="0" dirty="0">
                <a:solidFill>
                  <a:srgbClr val="000080"/>
                </a:solidFill>
                <a:latin typeface="Gill Sans MT" pitchFamily="34" charset="0"/>
                <a:cs typeface="+mn-cs"/>
              </a:rPr>
              <a:t>Goedgekeurd door de bisschoppenconferentie</a:t>
            </a:r>
          </a:p>
          <a:p>
            <a:pPr lvl="1" eaLnBrk="1" hangingPunct="1">
              <a:buFontTx/>
              <a:buBlip>
                <a:blip r:embed="rId7"/>
              </a:buBlip>
              <a:defRPr/>
            </a:pPr>
            <a:r>
              <a:rPr lang="nl-NL" sz="2400" kern="0" dirty="0">
                <a:solidFill>
                  <a:srgbClr val="000080"/>
                </a:solidFill>
                <a:latin typeface="Gill Sans MT" pitchFamily="34" charset="0"/>
                <a:cs typeface="+mn-cs"/>
              </a:rPr>
              <a:t>Volledig gecertificeerd</a:t>
            </a:r>
          </a:p>
          <a:p>
            <a:pPr lvl="1" eaLnBrk="1" hangingPunct="1">
              <a:buFontTx/>
              <a:buBlip>
                <a:blip r:embed="rId7"/>
              </a:buBlip>
              <a:defRPr/>
            </a:pPr>
            <a:r>
              <a:rPr lang="nl-NL" sz="2400" kern="0" dirty="0">
                <a:solidFill>
                  <a:srgbClr val="000080"/>
                </a:solidFill>
                <a:latin typeface="Gill Sans MT" pitchFamily="34" charset="0"/>
                <a:cs typeface="+mn-cs"/>
              </a:rPr>
              <a:t>Non-profitorganisatie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835150" y="630238"/>
            <a:ext cx="7345363"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VNB</a:t>
            </a:r>
            <a:endParaRPr lang="nl-NL" sz="1600" b="1" kern="0" dirty="0" smtClean="0">
              <a:solidFill>
                <a:srgbClr val="EAB200"/>
              </a:solidFill>
              <a:latin typeface="Gill Sans MT" pitchFamily="34" charset="0"/>
            </a:endParaRPr>
          </a:p>
        </p:txBody>
      </p:sp>
      <p:pic>
        <p:nvPicPr>
          <p:cNvPr id="27651"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27652"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27653"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i="1" kern="0" dirty="0" smtClean="0">
                <a:solidFill>
                  <a:srgbClr val="000080"/>
                </a:solidFill>
                <a:latin typeface="Gill Sans MT" pitchFamily="34" charset="0"/>
                <a:cs typeface="+mn-cs"/>
              </a:rPr>
              <a:t>Dé katholieke reisorganisatie van Nederland!</a:t>
            </a:r>
          </a:p>
          <a:p>
            <a:pPr marL="457200" lvl="1" indent="0" eaLnBrk="1" hangingPunct="1">
              <a:buFontTx/>
              <a:buNone/>
              <a:defRPr/>
            </a:pPr>
            <a:endParaRPr lang="nl-NL" sz="2400" i="1" kern="0" dirty="0" smtClean="0">
              <a:solidFill>
                <a:srgbClr val="000080"/>
              </a:solidFill>
              <a:latin typeface="Gill Sans MT" pitchFamily="34" charset="0"/>
              <a:cs typeface="+mn-cs"/>
            </a:endParaRPr>
          </a:p>
          <a:p>
            <a:pPr lvl="1" eaLnBrk="1" hangingPunct="1">
              <a:buFontTx/>
              <a:buBlip>
                <a:blip r:embed="rId7"/>
              </a:buBlip>
              <a:defRPr/>
            </a:pPr>
            <a:r>
              <a:rPr lang="nl-NL" sz="2400" kern="0" dirty="0">
                <a:solidFill>
                  <a:srgbClr val="000080"/>
                </a:solidFill>
                <a:latin typeface="Gill Sans MT" pitchFamily="34" charset="0"/>
                <a:cs typeface="+mn-cs"/>
              </a:rPr>
              <a:t>Betekenisvol ontmoeten</a:t>
            </a:r>
          </a:p>
          <a:p>
            <a:pPr lvl="1" eaLnBrk="1" hangingPunct="1">
              <a:buFontTx/>
              <a:buBlip>
                <a:blip r:embed="rId7"/>
              </a:buBlip>
              <a:defRPr/>
            </a:pPr>
            <a:r>
              <a:rPr lang="nl-NL" sz="2400" kern="0" dirty="0">
                <a:solidFill>
                  <a:srgbClr val="000080"/>
                </a:solidFill>
                <a:latin typeface="Gill Sans MT" pitchFamily="34" charset="0"/>
                <a:cs typeface="+mn-cs"/>
              </a:rPr>
              <a:t>Deskundige </a:t>
            </a:r>
            <a:r>
              <a:rPr lang="nl-NL" sz="2400" kern="0" dirty="0" smtClean="0">
                <a:solidFill>
                  <a:srgbClr val="000080"/>
                </a:solidFill>
                <a:latin typeface="Gill Sans MT" pitchFamily="34" charset="0"/>
                <a:cs typeface="+mn-cs"/>
              </a:rPr>
              <a:t>reisleiding</a:t>
            </a:r>
          </a:p>
          <a:p>
            <a:pPr lvl="1" eaLnBrk="1" hangingPunct="1">
              <a:buFontTx/>
              <a:buBlip>
                <a:blip r:embed="rId7"/>
              </a:buBlip>
              <a:defRPr/>
            </a:pPr>
            <a:r>
              <a:rPr lang="nl-NL" sz="2400" kern="0" dirty="0" smtClean="0">
                <a:solidFill>
                  <a:srgbClr val="000080"/>
                </a:solidFill>
                <a:latin typeface="Gill Sans MT" pitchFamily="34" charset="0"/>
                <a:cs typeface="+mn-cs"/>
              </a:rPr>
              <a:t>Cultuurhistorische en pastorale verdieping</a:t>
            </a:r>
          </a:p>
          <a:p>
            <a:pPr lvl="1" eaLnBrk="1" hangingPunct="1">
              <a:buFontTx/>
              <a:buBlip>
                <a:blip r:embed="rId7"/>
              </a:buBlip>
              <a:defRPr/>
            </a:pPr>
            <a:r>
              <a:rPr lang="nl-NL" sz="2400" kern="0" dirty="0" smtClean="0">
                <a:solidFill>
                  <a:srgbClr val="000080"/>
                </a:solidFill>
                <a:latin typeface="Gill Sans MT" pitchFamily="34" charset="0"/>
                <a:cs typeface="+mn-cs"/>
              </a:rPr>
              <a:t>Prijzen </a:t>
            </a:r>
            <a:r>
              <a:rPr lang="nl-NL" sz="2400" kern="0" dirty="0">
                <a:solidFill>
                  <a:srgbClr val="000080"/>
                </a:solidFill>
                <a:latin typeface="Gill Sans MT" pitchFamily="34" charset="0"/>
                <a:cs typeface="+mn-cs"/>
              </a:rPr>
              <a:t>inclusief bijna alles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345362"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Reismogelijkheden</a:t>
            </a:r>
            <a:br>
              <a:rPr lang="nl-NL" b="1" kern="0" dirty="0" smtClean="0">
                <a:solidFill>
                  <a:srgbClr val="EAB200"/>
                </a:solidFill>
                <a:latin typeface="Gill Sans MT" pitchFamily="34" charset="0"/>
              </a:rPr>
            </a:br>
            <a:endParaRPr lang="nl-NL" sz="2000" b="1" kern="0" dirty="0" smtClean="0">
              <a:solidFill>
                <a:srgbClr val="EAB200"/>
              </a:solidFill>
              <a:latin typeface="Gill Sans MT" pitchFamily="34" charset="0"/>
            </a:endParaRPr>
          </a:p>
        </p:txBody>
      </p:sp>
      <p:pic>
        <p:nvPicPr>
          <p:cNvPr id="29699"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29700"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29701"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buFontTx/>
              <a:buBlip>
                <a:blip r:embed="rId7"/>
              </a:buBlip>
              <a:defRPr/>
            </a:pPr>
            <a:r>
              <a:rPr lang="nl-NL" sz="2400" kern="0" dirty="0" smtClean="0">
                <a:solidFill>
                  <a:srgbClr val="000080"/>
                </a:solidFill>
                <a:latin typeface="Gill Sans MT" pitchFamily="34" charset="0"/>
                <a:cs typeface="+mn-cs"/>
              </a:rPr>
              <a:t>10-daagse busreis</a:t>
            </a:r>
          </a:p>
          <a:p>
            <a:pPr lvl="2" eaLnBrk="1" hangingPunct="1">
              <a:buFontTx/>
              <a:buBlip>
                <a:blip r:embed="rId7"/>
              </a:buBlip>
              <a:defRPr/>
            </a:pPr>
            <a:r>
              <a:rPr lang="nl-NL" sz="2000" kern="0" dirty="0" smtClean="0">
                <a:solidFill>
                  <a:srgbClr val="000080"/>
                </a:solidFill>
                <a:latin typeface="Gill Sans MT" pitchFamily="34" charset="0"/>
                <a:cs typeface="+mn-cs"/>
              </a:rPr>
              <a:t>Donderdag 30 april t/m zaterdag 9 mei 2015</a:t>
            </a:r>
          </a:p>
          <a:p>
            <a:pPr lvl="2" eaLnBrk="1" hangingPunct="1">
              <a:buFontTx/>
              <a:buBlip>
                <a:blip r:embed="rId7"/>
              </a:buBlip>
              <a:defRPr/>
            </a:pPr>
            <a:r>
              <a:rPr lang="nl-NL" sz="2000" kern="0" dirty="0" smtClean="0">
                <a:solidFill>
                  <a:srgbClr val="000080"/>
                </a:solidFill>
                <a:latin typeface="Gill Sans MT" pitchFamily="34" charset="0"/>
                <a:cs typeface="+mn-cs"/>
              </a:rPr>
              <a:t>Reisbedrag: € 999 (één persoonskamertoeslag € 270)</a:t>
            </a:r>
          </a:p>
          <a:p>
            <a:pPr marL="914400" lvl="2" indent="0" eaLnBrk="1" hangingPunct="1">
              <a:buFontTx/>
              <a:buNone/>
              <a:defRPr/>
            </a:pPr>
            <a:endParaRPr lang="nl-NL" sz="2000" kern="0" dirty="0" smtClean="0">
              <a:solidFill>
                <a:srgbClr val="000080"/>
              </a:solidFill>
              <a:latin typeface="Gill Sans MT" pitchFamily="34" charset="0"/>
              <a:cs typeface="+mn-cs"/>
            </a:endParaRPr>
          </a:p>
          <a:p>
            <a:pPr lvl="1" eaLnBrk="1" hangingPunct="1">
              <a:buFontTx/>
              <a:buBlip>
                <a:blip r:embed="rId7"/>
              </a:buBlip>
              <a:defRPr/>
            </a:pPr>
            <a:r>
              <a:rPr lang="nl-NL" sz="2400" kern="0" dirty="0" smtClean="0">
                <a:solidFill>
                  <a:srgbClr val="000080"/>
                </a:solidFill>
                <a:latin typeface="Gill Sans MT" pitchFamily="34" charset="0"/>
                <a:cs typeface="+mn-cs"/>
              </a:rPr>
              <a:t>6-daagse vliegreis</a:t>
            </a:r>
          </a:p>
          <a:p>
            <a:pPr lvl="2" eaLnBrk="1" hangingPunct="1">
              <a:buFontTx/>
              <a:buBlip>
                <a:blip r:embed="rId7"/>
              </a:buBlip>
              <a:defRPr/>
            </a:pPr>
            <a:r>
              <a:rPr lang="nl-NL" sz="2000" kern="0" dirty="0" smtClean="0">
                <a:solidFill>
                  <a:srgbClr val="000080"/>
                </a:solidFill>
                <a:latin typeface="Gill Sans MT" pitchFamily="34" charset="0"/>
                <a:cs typeface="+mn-cs"/>
              </a:rPr>
              <a:t>Zaterdag 2 t/m donderdag 7 mei 2015</a:t>
            </a:r>
          </a:p>
          <a:p>
            <a:pPr lvl="2" eaLnBrk="1" hangingPunct="1">
              <a:buFontTx/>
              <a:buBlip>
                <a:blip r:embed="rId7"/>
              </a:buBlip>
              <a:defRPr/>
            </a:pPr>
            <a:r>
              <a:rPr lang="nl-NL" sz="2000" kern="0" dirty="0" smtClean="0">
                <a:solidFill>
                  <a:srgbClr val="000080"/>
                </a:solidFill>
                <a:latin typeface="Gill Sans MT" pitchFamily="34" charset="0"/>
                <a:cs typeface="+mn-cs"/>
              </a:rPr>
              <a:t>Reisbedrag: € 839 (één persoonskamertoeslag € 150)</a:t>
            </a:r>
          </a:p>
          <a:p>
            <a:pPr marL="914400" lvl="2" indent="0" eaLnBrk="1" hangingPunct="1">
              <a:buFontTx/>
              <a:buNone/>
              <a:defRPr/>
            </a:pPr>
            <a:endParaRPr lang="nl-NL" sz="2000" kern="0" dirty="0" smtClean="0">
              <a:solidFill>
                <a:srgbClr val="000080"/>
              </a:solidFill>
              <a:latin typeface="Gill Sans MT" pitchFamily="34" charset="0"/>
              <a:cs typeface="+mn-cs"/>
            </a:endParaRPr>
          </a:p>
          <a:p>
            <a:pPr lvl="1" eaLnBrk="1" hangingPunct="1">
              <a:buFontTx/>
              <a:buBlip>
                <a:blip r:embed="rId7"/>
              </a:buBlip>
              <a:defRPr/>
            </a:pPr>
            <a:r>
              <a:rPr lang="nl-NL" sz="2000" i="1" kern="0" dirty="0" smtClean="0">
                <a:solidFill>
                  <a:srgbClr val="000080"/>
                </a:solidFill>
                <a:latin typeface="Gill Sans MT" pitchFamily="34" charset="0"/>
                <a:cs typeface="+mn-cs"/>
              </a:rPr>
              <a:t>Kathedrale koor (vliegreis)</a:t>
            </a:r>
          </a:p>
          <a:p>
            <a:pPr lvl="2" eaLnBrk="1" hangingPunct="1">
              <a:buFontTx/>
              <a:buBlip>
                <a:blip r:embed="rId7"/>
              </a:buBlip>
              <a:defRPr/>
            </a:pPr>
            <a:r>
              <a:rPr lang="nl-NL" sz="2000" i="1" kern="0" dirty="0" smtClean="0">
                <a:solidFill>
                  <a:srgbClr val="000080"/>
                </a:solidFill>
                <a:latin typeface="Gill Sans MT" pitchFamily="34" charset="0"/>
                <a:cs typeface="+mn-cs"/>
              </a:rPr>
              <a:t>Vrijdag 1 t/m woensdag 6 mei 2015</a:t>
            </a:r>
            <a:endParaRPr lang="nl-NL" sz="2000" i="1" kern="0" dirty="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Afbeelding 7"/>
          <p:cNvPicPr>
            <a:picLocks noChangeAspect="1"/>
          </p:cNvPicPr>
          <p:nvPr/>
        </p:nvPicPr>
        <p:blipFill>
          <a:blip r:embed="rId3"/>
          <a:srcRect/>
          <a:stretch>
            <a:fillRect/>
          </a:stretch>
        </p:blipFill>
        <p:spPr bwMode="auto">
          <a:xfrm>
            <a:off x="7259638" y="44450"/>
            <a:ext cx="1920875" cy="1409700"/>
          </a:xfrm>
          <a:prstGeom prst="rect">
            <a:avLst/>
          </a:prstGeom>
          <a:noFill/>
          <a:ln w="9525">
            <a:noFill/>
            <a:miter lim="800000"/>
            <a:headEnd/>
            <a:tailEnd/>
          </a:ln>
        </p:spPr>
      </p:pic>
      <p:sp>
        <p:nvSpPr>
          <p:cNvPr id="7" name="Rectangle 4"/>
          <p:cNvSpPr txBox="1">
            <a:spLocks noChangeArrowheads="1"/>
          </p:cNvSpPr>
          <p:nvPr/>
        </p:nvSpPr>
        <p:spPr bwMode="auto">
          <a:xfrm>
            <a:off x="1763713" y="630238"/>
            <a:ext cx="7416800" cy="1143000"/>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nl-NL" b="1" kern="0" dirty="0" smtClean="0">
                <a:solidFill>
                  <a:srgbClr val="EAB200"/>
                </a:solidFill>
                <a:latin typeface="Gill Sans MT" pitchFamily="34" charset="0"/>
              </a:rPr>
              <a:t>Programma</a:t>
            </a:r>
            <a:endParaRPr lang="nl-NL" sz="1600" b="1" kern="0" dirty="0" smtClean="0">
              <a:solidFill>
                <a:srgbClr val="EAB200"/>
              </a:solidFill>
              <a:latin typeface="Gill Sans MT" pitchFamily="34" charset="0"/>
            </a:endParaRPr>
          </a:p>
        </p:txBody>
      </p:sp>
      <p:pic>
        <p:nvPicPr>
          <p:cNvPr id="31747" name="Afbeelding 11"/>
          <p:cNvPicPr>
            <a:picLocks noChangeAspect="1"/>
          </p:cNvPicPr>
          <p:nvPr/>
        </p:nvPicPr>
        <p:blipFill>
          <a:blip r:embed="rId4"/>
          <a:srcRect/>
          <a:stretch>
            <a:fillRect/>
          </a:stretch>
        </p:blipFill>
        <p:spPr bwMode="auto">
          <a:xfrm>
            <a:off x="7308850" y="6296025"/>
            <a:ext cx="984250" cy="373063"/>
          </a:xfrm>
          <a:prstGeom prst="rect">
            <a:avLst/>
          </a:prstGeom>
          <a:noFill/>
          <a:ln w="9525">
            <a:noFill/>
            <a:miter lim="800000"/>
            <a:headEnd/>
            <a:tailEnd/>
          </a:ln>
        </p:spPr>
      </p:pic>
      <p:pic>
        <p:nvPicPr>
          <p:cNvPr id="31748" name="Afbeelding 1"/>
          <p:cNvPicPr>
            <a:picLocks noChangeAspect="1"/>
          </p:cNvPicPr>
          <p:nvPr/>
        </p:nvPicPr>
        <p:blipFill>
          <a:blip r:embed="rId5"/>
          <a:srcRect l="8414" r="57426"/>
          <a:stretch>
            <a:fillRect/>
          </a:stretch>
        </p:blipFill>
        <p:spPr bwMode="auto">
          <a:xfrm>
            <a:off x="-36513" y="0"/>
            <a:ext cx="1655763" cy="6858000"/>
          </a:xfrm>
          <a:prstGeom prst="rect">
            <a:avLst/>
          </a:prstGeom>
          <a:noFill/>
          <a:ln w="9525">
            <a:noFill/>
            <a:miter lim="800000"/>
            <a:headEnd/>
            <a:tailEnd/>
          </a:ln>
        </p:spPr>
      </p:pic>
      <p:pic>
        <p:nvPicPr>
          <p:cNvPr id="31749" name="Picture 6" descr="Banner bisdom Haarlem-Amsterdam"/>
          <p:cNvPicPr>
            <a:picLocks noChangeAspect="1" noChangeArrowheads="1"/>
          </p:cNvPicPr>
          <p:nvPr/>
        </p:nvPicPr>
        <p:blipFill>
          <a:blip r:embed="rId6"/>
          <a:srcRect/>
          <a:stretch>
            <a:fillRect/>
          </a:stretch>
        </p:blipFill>
        <p:spPr bwMode="auto">
          <a:xfrm>
            <a:off x="8316913" y="6251575"/>
            <a:ext cx="592137" cy="490538"/>
          </a:xfrm>
          <a:prstGeom prst="rect">
            <a:avLst/>
          </a:prstGeom>
          <a:noFill/>
          <a:ln w="9525">
            <a:noFill/>
            <a:miter lim="800000"/>
            <a:headEnd/>
            <a:tailEnd/>
          </a:ln>
        </p:spPr>
      </p:pic>
      <p:sp>
        <p:nvSpPr>
          <p:cNvPr id="13" name="Rectangle 5"/>
          <p:cNvSpPr txBox="1">
            <a:spLocks noChangeArrowheads="1"/>
          </p:cNvSpPr>
          <p:nvPr/>
        </p:nvSpPr>
        <p:spPr bwMode="auto">
          <a:xfrm>
            <a:off x="1258888" y="1917700"/>
            <a:ext cx="7650162" cy="394493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r>
              <a:rPr lang="nl-NL" sz="2400" kern="0" dirty="0">
                <a:solidFill>
                  <a:srgbClr val="000080"/>
                </a:solidFill>
                <a:latin typeface="Gill Sans MT" pitchFamily="34" charset="0"/>
                <a:cs typeface="+mn-cs"/>
              </a:rPr>
              <a:t>Busreis: inclusief</a:t>
            </a:r>
          </a:p>
          <a:p>
            <a:pPr lvl="1" eaLnBrk="1" hangingPunct="1">
              <a:buFontTx/>
              <a:buBlip>
                <a:blip r:embed="rId7"/>
              </a:buBlip>
              <a:defRPr/>
            </a:pPr>
            <a:r>
              <a:rPr lang="nl-NL" sz="2400" kern="0" dirty="0">
                <a:solidFill>
                  <a:srgbClr val="000080"/>
                </a:solidFill>
                <a:latin typeface="Gill Sans MT" pitchFamily="34" charset="0"/>
                <a:cs typeface="+mn-cs"/>
              </a:rPr>
              <a:t>Vervoer per luxe touringcar </a:t>
            </a:r>
          </a:p>
          <a:p>
            <a:pPr lvl="1" eaLnBrk="1" hangingPunct="1">
              <a:buFontTx/>
              <a:buBlip>
                <a:blip r:embed="rId7"/>
              </a:buBlip>
              <a:defRPr/>
            </a:pPr>
            <a:r>
              <a:rPr lang="nl-NL" sz="2400" kern="0" dirty="0">
                <a:solidFill>
                  <a:srgbClr val="000080"/>
                </a:solidFill>
                <a:latin typeface="Gill Sans MT" pitchFamily="34" charset="0"/>
                <a:cs typeface="+mn-cs"/>
              </a:rPr>
              <a:t>Overnachtingen o.b.v. halfpension in Rome </a:t>
            </a:r>
            <a:r>
              <a:rPr lang="nl-NL" sz="2000" kern="0" dirty="0">
                <a:solidFill>
                  <a:srgbClr val="000080"/>
                </a:solidFill>
                <a:latin typeface="Gill Sans MT" pitchFamily="34" charset="0"/>
                <a:cs typeface="+mn-cs"/>
              </a:rPr>
              <a:t>(behalve </a:t>
            </a:r>
            <a:br>
              <a:rPr lang="nl-NL" sz="2000" kern="0" dirty="0">
                <a:solidFill>
                  <a:srgbClr val="000080"/>
                </a:solidFill>
                <a:latin typeface="Gill Sans MT" pitchFamily="34" charset="0"/>
                <a:cs typeface="+mn-cs"/>
              </a:rPr>
            </a:br>
            <a:r>
              <a:rPr lang="nl-NL" sz="2000" kern="0" dirty="0">
                <a:solidFill>
                  <a:srgbClr val="000080"/>
                </a:solidFill>
                <a:latin typeface="Gill Sans MT" pitchFamily="34" charset="0"/>
                <a:cs typeface="+mn-cs"/>
              </a:rPr>
              <a:t>1 diner op eigen gelegenheid op de maandagavond) </a:t>
            </a:r>
          </a:p>
          <a:p>
            <a:pPr lvl="1" eaLnBrk="1" hangingPunct="1">
              <a:buFontTx/>
              <a:buBlip>
                <a:blip r:embed="rId7"/>
              </a:buBlip>
              <a:defRPr/>
            </a:pPr>
            <a:r>
              <a:rPr lang="nl-NL" sz="2400" kern="0" dirty="0">
                <a:solidFill>
                  <a:srgbClr val="000080"/>
                </a:solidFill>
                <a:latin typeface="Gill Sans MT" pitchFamily="34" charset="0"/>
                <a:cs typeface="+mn-cs"/>
              </a:rPr>
              <a:t>Lunches onderweg van en naar Rome</a:t>
            </a:r>
          </a:p>
          <a:p>
            <a:pPr lvl="1" eaLnBrk="1" hangingPunct="1">
              <a:buFontTx/>
              <a:buBlip>
                <a:blip r:embed="rId7"/>
              </a:buBlip>
              <a:defRPr/>
            </a:pPr>
            <a:r>
              <a:rPr lang="nl-NL" sz="2400" kern="0" dirty="0">
                <a:solidFill>
                  <a:srgbClr val="000080"/>
                </a:solidFill>
                <a:latin typeface="Gill Sans MT" pitchFamily="34" charset="0"/>
                <a:cs typeface="+mn-cs"/>
              </a:rPr>
              <a:t>Openbaar vervoerkaart</a:t>
            </a:r>
          </a:p>
          <a:p>
            <a:pPr lvl="1" eaLnBrk="1" hangingPunct="1">
              <a:buFontTx/>
              <a:buBlip>
                <a:blip r:embed="rId7"/>
              </a:buBlip>
              <a:defRPr/>
            </a:pPr>
            <a:r>
              <a:rPr lang="nl-NL" sz="2400" kern="0" dirty="0">
                <a:solidFill>
                  <a:srgbClr val="000080"/>
                </a:solidFill>
                <a:latin typeface="Gill Sans MT" pitchFamily="34" charset="0"/>
                <a:cs typeface="+mn-cs"/>
              </a:rPr>
              <a:t>Vermelde excursies en vieringen</a:t>
            </a:r>
          </a:p>
          <a:p>
            <a:pPr lvl="1" eaLnBrk="1" hangingPunct="1">
              <a:buFontTx/>
              <a:buBlip>
                <a:blip r:embed="rId7"/>
              </a:buBlip>
              <a:defRPr/>
            </a:pPr>
            <a:endParaRPr lang="nl-NL" sz="2400" kern="0" dirty="0">
              <a:solidFill>
                <a:srgbClr val="000080"/>
              </a:solidFill>
              <a:latin typeface="Gill Sans MT" pitchFamily="34" charset="0"/>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4494</Words>
  <Application>Microsoft Office PowerPoint</Application>
  <PresentationFormat>Diavoorstelling (4:3)</PresentationFormat>
  <Paragraphs>483</Paragraphs>
  <Slides>40</Slides>
  <Notes>40</Notes>
  <HiddenSlides>0</HiddenSlides>
  <MMClips>0</MMClips>
  <ScaleCrop>false</ScaleCrop>
  <HeadingPairs>
    <vt:vector size="8" baseType="variant">
      <vt:variant>
        <vt:lpstr>Gebruikte lettertypen</vt:lpstr>
      </vt:variant>
      <vt:variant>
        <vt:i4>4</vt:i4>
      </vt:variant>
      <vt:variant>
        <vt:lpstr>Ontwerpsjabloon</vt:lpstr>
      </vt:variant>
      <vt:variant>
        <vt:i4>1</vt:i4>
      </vt:variant>
      <vt:variant>
        <vt:lpstr>Ingesloten OLE-bronprogramma's</vt:lpstr>
      </vt:variant>
      <vt:variant>
        <vt:i4>1</vt:i4>
      </vt:variant>
      <vt:variant>
        <vt:lpstr>Diatitels</vt:lpstr>
      </vt:variant>
      <vt:variant>
        <vt:i4>40</vt:i4>
      </vt:variant>
    </vt:vector>
  </HeadingPairs>
  <TitlesOfParts>
    <vt:vector size="46" baseType="lpstr">
      <vt:lpstr>Calibri</vt:lpstr>
      <vt:lpstr>Arial</vt:lpstr>
      <vt:lpstr>Gill Sans MT</vt:lpstr>
      <vt:lpstr>Wingdings</vt:lpstr>
      <vt:lpstr>Kantoorthema</vt:lpstr>
      <vt:lpstr>Microsoft Excel-grafiek</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vector>
  </TitlesOfParts>
  <Company>VNB Nationalebedevaarten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VNB Jos van Bussel</dc:creator>
  <cp:lastModifiedBy>Wim Koopman</cp:lastModifiedBy>
  <cp:revision>150</cp:revision>
  <cp:lastPrinted>2014-09-15T12:23:37Z</cp:lastPrinted>
  <dcterms:created xsi:type="dcterms:W3CDTF">2014-05-01T15:03:48Z</dcterms:created>
  <dcterms:modified xsi:type="dcterms:W3CDTF">2014-09-23T12:07:48Z</dcterms:modified>
</cp:coreProperties>
</file>